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6" r:id="rId3"/>
  </p:sldMasterIdLst>
  <p:notesMasterIdLst>
    <p:notesMasterId r:id="rId46"/>
  </p:notesMasterIdLst>
  <p:sldIdLst>
    <p:sldId id="256" r:id="rId4"/>
    <p:sldId id="334" r:id="rId5"/>
    <p:sldId id="294" r:id="rId6"/>
    <p:sldId id="295" r:id="rId7"/>
    <p:sldId id="296" r:id="rId8"/>
    <p:sldId id="297" r:id="rId9"/>
    <p:sldId id="324" r:id="rId10"/>
    <p:sldId id="303" r:id="rId11"/>
    <p:sldId id="302" r:id="rId12"/>
    <p:sldId id="298" r:id="rId13"/>
    <p:sldId id="299" r:id="rId14"/>
    <p:sldId id="300" r:id="rId15"/>
    <p:sldId id="301" r:id="rId16"/>
    <p:sldId id="322" r:id="rId17"/>
    <p:sldId id="323" r:id="rId18"/>
    <p:sldId id="304" r:id="rId19"/>
    <p:sldId id="335" r:id="rId20"/>
    <p:sldId id="331" r:id="rId21"/>
    <p:sldId id="332" r:id="rId22"/>
    <p:sldId id="333" r:id="rId23"/>
    <p:sldId id="325" r:id="rId24"/>
    <p:sldId id="336" r:id="rId25"/>
    <p:sldId id="306" r:id="rId26"/>
    <p:sldId id="307" r:id="rId27"/>
    <p:sldId id="326" r:id="rId28"/>
    <p:sldId id="310" r:id="rId29"/>
    <p:sldId id="308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37" r:id="rId42"/>
    <p:sldId id="329" r:id="rId43"/>
    <p:sldId id="328" r:id="rId44"/>
    <p:sldId id="266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marL="0" marR="0" indent="3429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marL="0" marR="0" indent="685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marL="0" marR="0" indent="10287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marL="0" marR="0" indent="17145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marL="0" marR="0" indent="2057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marL="0" marR="0" indent="24003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C"/>
    <a:srgbClr val="F3730F"/>
    <a:srgbClr val="0178B5"/>
    <a:srgbClr val="EBEB67"/>
    <a:srgbClr val="BCB800"/>
    <a:srgbClr val="A40000"/>
    <a:srgbClr val="858200"/>
    <a:srgbClr val="414E59"/>
    <a:srgbClr val="3F80D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EFF8"/>
          </a:solidFill>
        </a:fill>
      </a:tcStyle>
    </a:wholeTbl>
    <a:band2H>
      <a:tcTxStyle/>
      <a:tcStyle>
        <a:tcBdr/>
        <a:fill>
          <a:solidFill>
            <a:srgbClr val="F2F7FC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CACDD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CACDD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CACDD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 varScale="1">
        <p:scale>
          <a:sx n="40" d="100"/>
          <a:sy n="40" d="100"/>
        </p:scale>
        <p:origin x="96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Hive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SQL #1</c:v>
                </c:pt>
                <c:pt idx="1">
                  <c:v>SQL #2</c:v>
                </c:pt>
                <c:pt idx="2">
                  <c:v>SQL #3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157.43700000000001</c:v>
                </c:pt>
                <c:pt idx="1">
                  <c:v>109.206</c:v>
                </c:pt>
                <c:pt idx="2">
                  <c:v>113.123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1-40F3-BE8C-F2456BA42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Kylin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SQL #1</c:v>
                </c:pt>
                <c:pt idx="1">
                  <c:v>SQL #2</c:v>
                </c:pt>
                <c:pt idx="2">
                  <c:v>SQL #3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0.129</c:v>
                </c:pt>
                <c:pt idx="1">
                  <c:v>1.615</c:v>
                </c:pt>
                <c:pt idx="2">
                  <c:v>12.058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D1-40F3-BE8C-F2456BA42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15569728"/>
        <c:axId val="-715574624"/>
      </c:barChart>
      <c:catAx>
        <c:axId val="-715569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715574624"/>
        <c:crosses val="autoZero"/>
        <c:auto val="1"/>
        <c:lblAlgn val="ctr"/>
        <c:lblOffset val="100"/>
        <c:noMultiLvlLbl val="0"/>
      </c:catAx>
      <c:valAx>
        <c:axId val="-715574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155697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ln>
      <a:solidFill>
        <a:schemeClr val="accent2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0AE03-D5A0-A54D-8770-FBABD3856738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03D6CF-A1E0-094C-9CA1-0997D655A27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High Level Aggregation</a:t>
          </a:r>
        </a:p>
      </dgm:t>
    </dgm:pt>
    <dgm:pt modelId="{44351542-3702-9442-ABDD-CADF648487CD}" type="parTrans" cxnId="{27677A58-3EA2-AA4D-80A5-4577E2D78DD1}">
      <dgm:prSet/>
      <dgm:spPr/>
      <dgm:t>
        <a:bodyPr/>
        <a:lstStyle/>
        <a:p>
          <a:endParaRPr lang="en-US"/>
        </a:p>
      </dgm:t>
    </dgm:pt>
    <dgm:pt modelId="{572A7B3E-B663-2645-89DA-44D5B6A20F4C}" type="sibTrans" cxnId="{27677A58-3EA2-AA4D-80A5-4577E2D78DD1}">
      <dgm:prSet/>
      <dgm:spPr/>
      <dgm:t>
        <a:bodyPr/>
        <a:lstStyle/>
        <a:p>
          <a:endParaRPr lang="en-US"/>
        </a:p>
      </dgm:t>
    </dgm:pt>
    <dgm:pt modelId="{0B3057EB-769A-D441-9224-D68C339433D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Analysis Query</a:t>
          </a:r>
        </a:p>
      </dgm:t>
    </dgm:pt>
    <dgm:pt modelId="{C1C3872C-AE96-8B4D-B2C9-5DA2C7139072}" type="parTrans" cxnId="{87FDAEDF-577D-074A-B256-5F3BA2B3A020}">
      <dgm:prSet/>
      <dgm:spPr/>
      <dgm:t>
        <a:bodyPr/>
        <a:lstStyle/>
        <a:p>
          <a:endParaRPr lang="en-US"/>
        </a:p>
      </dgm:t>
    </dgm:pt>
    <dgm:pt modelId="{DBF04B5D-3F09-9C43-B36B-A242DDFE44C0}" type="sibTrans" cxnId="{87FDAEDF-577D-074A-B256-5F3BA2B3A020}">
      <dgm:prSet/>
      <dgm:spPr/>
      <dgm:t>
        <a:bodyPr/>
        <a:lstStyle/>
        <a:p>
          <a:endParaRPr lang="en-US"/>
        </a:p>
      </dgm:t>
    </dgm:pt>
    <dgm:pt modelId="{ACFAF8A7-9782-C341-A013-307BC70BFAE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Drill Down to Detail</a:t>
          </a:r>
        </a:p>
      </dgm:t>
    </dgm:pt>
    <dgm:pt modelId="{2B472948-431E-3B4D-9320-083581F0A714}" type="parTrans" cxnId="{FB3F4634-4A77-AD49-B163-6607FC479A9F}">
      <dgm:prSet/>
      <dgm:spPr/>
      <dgm:t>
        <a:bodyPr/>
        <a:lstStyle/>
        <a:p>
          <a:endParaRPr lang="en-US"/>
        </a:p>
      </dgm:t>
    </dgm:pt>
    <dgm:pt modelId="{A225FC8F-5666-A040-AD54-0E4F4D0CD724}" type="sibTrans" cxnId="{FB3F4634-4A77-AD49-B163-6607FC479A9F}">
      <dgm:prSet/>
      <dgm:spPr/>
      <dgm:t>
        <a:bodyPr/>
        <a:lstStyle/>
        <a:p>
          <a:endParaRPr lang="en-US"/>
        </a:p>
      </dgm:t>
    </dgm:pt>
    <dgm:pt modelId="{A5C9E281-CCA4-1A40-BF4A-5D9B4518CF5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Low Level Aggregation</a:t>
          </a:r>
        </a:p>
      </dgm:t>
    </dgm:pt>
    <dgm:pt modelId="{4DAF752A-DB18-B243-ACFE-15D863E4310C}" type="parTrans" cxnId="{70F5DD31-4F29-DE49-8609-03F1CCD77F0D}">
      <dgm:prSet/>
      <dgm:spPr/>
      <dgm:t>
        <a:bodyPr/>
        <a:lstStyle/>
        <a:p>
          <a:endParaRPr lang="en-US"/>
        </a:p>
      </dgm:t>
    </dgm:pt>
    <dgm:pt modelId="{8F6D5A80-7474-624A-BFF7-A1EC0EBC8A82}" type="sibTrans" cxnId="{70F5DD31-4F29-DE49-8609-03F1CCD77F0D}">
      <dgm:prSet/>
      <dgm:spPr/>
      <dgm:t>
        <a:bodyPr/>
        <a:lstStyle/>
        <a:p>
          <a:endParaRPr lang="en-US"/>
        </a:p>
      </dgm:t>
    </dgm:pt>
    <dgm:pt modelId="{7FC99ED0-C8B5-944C-BCCA-301E8184B6A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Transaction Level</a:t>
          </a:r>
        </a:p>
      </dgm:t>
    </dgm:pt>
    <dgm:pt modelId="{6044C97A-BECD-3849-A053-B255FD953996}" type="sibTrans" cxnId="{97FED197-6E2E-754B-876D-ECB0D138A217}">
      <dgm:prSet/>
      <dgm:spPr/>
      <dgm:t>
        <a:bodyPr/>
        <a:lstStyle/>
        <a:p>
          <a:endParaRPr lang="en-US"/>
        </a:p>
      </dgm:t>
    </dgm:pt>
    <dgm:pt modelId="{CA3C2703-5272-374D-8229-E779E235980C}" type="parTrans" cxnId="{97FED197-6E2E-754B-876D-ECB0D138A217}">
      <dgm:prSet/>
      <dgm:spPr/>
      <dgm:t>
        <a:bodyPr/>
        <a:lstStyle/>
        <a:p>
          <a:endParaRPr lang="en-US"/>
        </a:p>
      </dgm:t>
    </dgm:pt>
    <dgm:pt modelId="{230CD473-D16F-AA47-8633-BFF85D61C950}" type="pres">
      <dgm:prSet presAssocID="{59C0AE03-D5A0-A54D-8770-FBABD3856738}" presName="rootnode" presStyleCnt="0">
        <dgm:presLayoutVars>
          <dgm:chMax/>
          <dgm:chPref/>
          <dgm:dir/>
          <dgm:animLvl val="lvl"/>
        </dgm:presLayoutVars>
      </dgm:prSet>
      <dgm:spPr/>
    </dgm:pt>
    <dgm:pt modelId="{AD35FD83-E50B-AE47-8A06-CA739BF06440}" type="pres">
      <dgm:prSet presAssocID="{B303D6CF-A1E0-094C-9CA1-0997D655A276}" presName="composite" presStyleCnt="0"/>
      <dgm:spPr/>
    </dgm:pt>
    <dgm:pt modelId="{8201FA2D-32D4-6E4F-ABF9-D55B1EB3BA83}" type="pres">
      <dgm:prSet presAssocID="{B303D6CF-A1E0-094C-9CA1-0997D655A276}" presName="bentUpArrow1" presStyleLbl="alignImgPlace1" presStyleIdx="0" presStyleCnt="4"/>
      <dgm:spPr>
        <a:solidFill>
          <a:schemeClr val="accent2">
            <a:lumMod val="40000"/>
            <a:lumOff val="60000"/>
          </a:schemeClr>
        </a:solidFill>
      </dgm:spPr>
    </dgm:pt>
    <dgm:pt modelId="{F819DD82-9097-6649-BDB9-13DF969AAFCE}" type="pres">
      <dgm:prSet presAssocID="{B303D6CF-A1E0-094C-9CA1-0997D655A276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8ECF1BB5-F7C0-0246-AC09-F0C2429CCC00}" type="pres">
      <dgm:prSet presAssocID="{B303D6CF-A1E0-094C-9CA1-0997D655A276}" presName="ChildText" presStyleLbl="revTx" presStyleIdx="0" presStyleCnt="4" custScaleX="227211" custLinFactX="24304" custLinFactNeighborX="100000">
        <dgm:presLayoutVars>
          <dgm:chMax val="0"/>
          <dgm:chPref val="0"/>
          <dgm:bulletEnabled val="1"/>
        </dgm:presLayoutVars>
      </dgm:prSet>
      <dgm:spPr/>
    </dgm:pt>
    <dgm:pt modelId="{EF3A2578-380D-F743-AF9B-AFE9E572F7E1}" type="pres">
      <dgm:prSet presAssocID="{572A7B3E-B663-2645-89DA-44D5B6A20F4C}" presName="sibTrans" presStyleCnt="0"/>
      <dgm:spPr/>
    </dgm:pt>
    <dgm:pt modelId="{699B2A04-E9DD-7942-ABB9-C0673B26126E}" type="pres">
      <dgm:prSet presAssocID="{0B3057EB-769A-D441-9224-D68C339433D1}" presName="composite" presStyleCnt="0"/>
      <dgm:spPr/>
    </dgm:pt>
    <dgm:pt modelId="{EC373F74-2FF7-B846-931D-A34EFE481B92}" type="pres">
      <dgm:prSet presAssocID="{0B3057EB-769A-D441-9224-D68C339433D1}" presName="bentUpArrow1" presStyleLbl="alignImgPlace1" presStyleIdx="1" presStyleCnt="4"/>
      <dgm:spPr>
        <a:solidFill>
          <a:schemeClr val="accent2">
            <a:lumMod val="40000"/>
            <a:lumOff val="60000"/>
          </a:schemeClr>
        </a:solidFill>
      </dgm:spPr>
    </dgm:pt>
    <dgm:pt modelId="{ED0E13B4-EE15-CF48-877D-A442016D00BA}" type="pres">
      <dgm:prSet presAssocID="{0B3057EB-769A-D441-9224-D68C339433D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B748CB9-5F53-EA4B-81A0-58F07CB1A2F0}" type="pres">
      <dgm:prSet presAssocID="{0B3057EB-769A-D441-9224-D68C339433D1}" presName="ChildText" presStyleLbl="revTx" presStyleIdx="1" presStyleCnt="4" custScaleX="309102" custLinFactX="11224" custLinFactNeighborX="100000">
        <dgm:presLayoutVars>
          <dgm:chMax val="0"/>
          <dgm:chPref val="0"/>
          <dgm:bulletEnabled val="1"/>
        </dgm:presLayoutVars>
      </dgm:prSet>
      <dgm:spPr/>
    </dgm:pt>
    <dgm:pt modelId="{680A51DD-25E8-2F41-8E15-68D7B80FEED1}" type="pres">
      <dgm:prSet presAssocID="{DBF04B5D-3F09-9C43-B36B-A242DDFE44C0}" presName="sibTrans" presStyleCnt="0"/>
      <dgm:spPr/>
    </dgm:pt>
    <dgm:pt modelId="{D15B226A-9724-4E43-B5D6-4EA7988248D1}" type="pres">
      <dgm:prSet presAssocID="{ACFAF8A7-9782-C341-A013-307BC70BFAE5}" presName="composite" presStyleCnt="0"/>
      <dgm:spPr/>
    </dgm:pt>
    <dgm:pt modelId="{88AC9A25-2043-3545-8D10-2B92FAC4DDBE}" type="pres">
      <dgm:prSet presAssocID="{ACFAF8A7-9782-C341-A013-307BC70BFAE5}" presName="bentUpArrow1" presStyleLbl="alignImgPlace1" presStyleIdx="2" presStyleCnt="4"/>
      <dgm:spPr>
        <a:solidFill>
          <a:schemeClr val="accent2">
            <a:lumMod val="40000"/>
            <a:lumOff val="60000"/>
          </a:schemeClr>
        </a:solidFill>
      </dgm:spPr>
    </dgm:pt>
    <dgm:pt modelId="{61B8F41E-E0C1-9D4B-A9C2-B8CE63B0E99B}" type="pres">
      <dgm:prSet presAssocID="{ACFAF8A7-9782-C341-A013-307BC70BFAE5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655211E2-568A-404B-B479-7F1359AE5C53}" type="pres">
      <dgm:prSet presAssocID="{ACFAF8A7-9782-C341-A013-307BC70BFAE5}" presName="ChildText" presStyleLbl="revTx" presStyleIdx="2" presStyleCnt="4" custScaleX="334784" custLinFactX="31749" custLinFactNeighborX="100000" custLinFactNeighborY="2589">
        <dgm:presLayoutVars>
          <dgm:chMax val="0"/>
          <dgm:chPref val="0"/>
          <dgm:bulletEnabled val="1"/>
        </dgm:presLayoutVars>
      </dgm:prSet>
      <dgm:spPr/>
    </dgm:pt>
    <dgm:pt modelId="{267A9F45-4F41-4B40-A751-A46B0248E877}" type="pres">
      <dgm:prSet presAssocID="{A225FC8F-5666-A040-AD54-0E4F4D0CD724}" presName="sibTrans" presStyleCnt="0"/>
      <dgm:spPr/>
    </dgm:pt>
    <dgm:pt modelId="{2B219872-6862-694B-806D-B3D1C86EDEB8}" type="pres">
      <dgm:prSet presAssocID="{A5C9E281-CCA4-1A40-BF4A-5D9B4518CF5B}" presName="composite" presStyleCnt="0"/>
      <dgm:spPr/>
    </dgm:pt>
    <dgm:pt modelId="{E99DD7F3-CFE0-2944-9F1A-73A3F9462100}" type="pres">
      <dgm:prSet presAssocID="{A5C9E281-CCA4-1A40-BF4A-5D9B4518CF5B}" presName="bentUpArrow1" presStyleLbl="alignImgPlace1" presStyleIdx="3" presStyleCnt="4"/>
      <dgm:spPr>
        <a:solidFill>
          <a:schemeClr val="accent2">
            <a:lumMod val="40000"/>
            <a:lumOff val="60000"/>
          </a:schemeClr>
        </a:solidFill>
      </dgm:spPr>
    </dgm:pt>
    <dgm:pt modelId="{0CFCB4EE-B02C-1D40-93EC-B976955322FF}" type="pres">
      <dgm:prSet presAssocID="{A5C9E281-CCA4-1A40-BF4A-5D9B4518CF5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50289CC-7C80-AD46-BCE0-A5D7806869E0}" type="pres">
      <dgm:prSet presAssocID="{A5C9E281-CCA4-1A40-BF4A-5D9B4518CF5B}" presName="ChildText" presStyleLbl="revTx" presStyleIdx="3" presStyleCnt="4" custScaleX="147049" custLinFactNeighborX="27074">
        <dgm:presLayoutVars>
          <dgm:chMax val="0"/>
          <dgm:chPref val="0"/>
          <dgm:bulletEnabled val="1"/>
        </dgm:presLayoutVars>
      </dgm:prSet>
      <dgm:spPr/>
    </dgm:pt>
    <dgm:pt modelId="{776BF099-D76C-AA4F-B878-7944C842D890}" type="pres">
      <dgm:prSet presAssocID="{8F6D5A80-7474-624A-BFF7-A1EC0EBC8A82}" presName="sibTrans" presStyleCnt="0"/>
      <dgm:spPr/>
    </dgm:pt>
    <dgm:pt modelId="{AF7D58E4-E77B-054C-BABD-7E4B737203C2}" type="pres">
      <dgm:prSet presAssocID="{7FC99ED0-C8B5-944C-BCCA-301E8184B6AE}" presName="composite" presStyleCnt="0"/>
      <dgm:spPr/>
    </dgm:pt>
    <dgm:pt modelId="{58CF1230-049D-5A4D-8DF6-91FED6E38479}" type="pres">
      <dgm:prSet presAssocID="{7FC99ED0-C8B5-944C-BCCA-301E8184B6AE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FB3F4634-4A77-AD49-B163-6607FC479A9F}" srcId="{59C0AE03-D5A0-A54D-8770-FBABD3856738}" destId="{ACFAF8A7-9782-C341-A013-307BC70BFAE5}" srcOrd="2" destOrd="0" parTransId="{2B472948-431E-3B4D-9320-083581F0A714}" sibTransId="{A225FC8F-5666-A040-AD54-0E4F4D0CD724}"/>
    <dgm:cxn modelId="{97FED197-6E2E-754B-876D-ECB0D138A217}" srcId="{59C0AE03-D5A0-A54D-8770-FBABD3856738}" destId="{7FC99ED0-C8B5-944C-BCCA-301E8184B6AE}" srcOrd="4" destOrd="0" parTransId="{CA3C2703-5272-374D-8229-E779E235980C}" sibTransId="{6044C97A-BECD-3849-A053-B255FD953996}"/>
    <dgm:cxn modelId="{6995733B-0014-4713-9383-AAE52251C540}" type="presOf" srcId="{ACFAF8A7-9782-C341-A013-307BC70BFAE5}" destId="{61B8F41E-E0C1-9D4B-A9C2-B8CE63B0E99B}" srcOrd="0" destOrd="0" presId="urn:microsoft.com/office/officeart/2005/8/layout/StepDownProcess"/>
    <dgm:cxn modelId="{635A9A70-AC5A-499C-89F9-E87362FFECDB}" type="presOf" srcId="{7FC99ED0-C8B5-944C-BCCA-301E8184B6AE}" destId="{58CF1230-049D-5A4D-8DF6-91FED6E38479}" srcOrd="0" destOrd="0" presId="urn:microsoft.com/office/officeart/2005/8/layout/StepDownProcess"/>
    <dgm:cxn modelId="{F44ABF7C-C61F-470E-A44C-39F104135137}" type="presOf" srcId="{59C0AE03-D5A0-A54D-8770-FBABD3856738}" destId="{230CD473-D16F-AA47-8633-BFF85D61C950}" srcOrd="0" destOrd="0" presId="urn:microsoft.com/office/officeart/2005/8/layout/StepDownProcess"/>
    <dgm:cxn modelId="{87FDAEDF-577D-074A-B256-5F3BA2B3A020}" srcId="{59C0AE03-D5A0-A54D-8770-FBABD3856738}" destId="{0B3057EB-769A-D441-9224-D68C339433D1}" srcOrd="1" destOrd="0" parTransId="{C1C3872C-AE96-8B4D-B2C9-5DA2C7139072}" sibTransId="{DBF04B5D-3F09-9C43-B36B-A242DDFE44C0}"/>
    <dgm:cxn modelId="{0A2CFD5E-FB56-4F2B-8389-DF6C9AF1C4B5}" type="presOf" srcId="{B303D6CF-A1E0-094C-9CA1-0997D655A276}" destId="{F819DD82-9097-6649-BDB9-13DF969AAFCE}" srcOrd="0" destOrd="0" presId="urn:microsoft.com/office/officeart/2005/8/layout/StepDownProcess"/>
    <dgm:cxn modelId="{27677A58-3EA2-AA4D-80A5-4577E2D78DD1}" srcId="{59C0AE03-D5A0-A54D-8770-FBABD3856738}" destId="{B303D6CF-A1E0-094C-9CA1-0997D655A276}" srcOrd="0" destOrd="0" parTransId="{44351542-3702-9442-ABDD-CADF648487CD}" sibTransId="{572A7B3E-B663-2645-89DA-44D5B6A20F4C}"/>
    <dgm:cxn modelId="{BB6A06D5-96E2-4935-A0AA-16F1AA9DE288}" type="presOf" srcId="{A5C9E281-CCA4-1A40-BF4A-5D9B4518CF5B}" destId="{0CFCB4EE-B02C-1D40-93EC-B976955322FF}" srcOrd="0" destOrd="0" presId="urn:microsoft.com/office/officeart/2005/8/layout/StepDownProcess"/>
    <dgm:cxn modelId="{70F5DD31-4F29-DE49-8609-03F1CCD77F0D}" srcId="{59C0AE03-D5A0-A54D-8770-FBABD3856738}" destId="{A5C9E281-CCA4-1A40-BF4A-5D9B4518CF5B}" srcOrd="3" destOrd="0" parTransId="{4DAF752A-DB18-B243-ACFE-15D863E4310C}" sibTransId="{8F6D5A80-7474-624A-BFF7-A1EC0EBC8A82}"/>
    <dgm:cxn modelId="{FB8D9A70-8A4C-4ED1-9F93-4D9C9A0C3720}" type="presOf" srcId="{0B3057EB-769A-D441-9224-D68C339433D1}" destId="{ED0E13B4-EE15-CF48-877D-A442016D00BA}" srcOrd="0" destOrd="0" presId="urn:microsoft.com/office/officeart/2005/8/layout/StepDownProcess"/>
    <dgm:cxn modelId="{F4046B92-7958-43A1-82B7-C2AC700BD777}" type="presParOf" srcId="{230CD473-D16F-AA47-8633-BFF85D61C950}" destId="{AD35FD83-E50B-AE47-8A06-CA739BF06440}" srcOrd="0" destOrd="0" presId="urn:microsoft.com/office/officeart/2005/8/layout/StepDownProcess"/>
    <dgm:cxn modelId="{26729D1C-E1B3-4DA9-B86B-098B1B32B1B9}" type="presParOf" srcId="{AD35FD83-E50B-AE47-8A06-CA739BF06440}" destId="{8201FA2D-32D4-6E4F-ABF9-D55B1EB3BA83}" srcOrd="0" destOrd="0" presId="urn:microsoft.com/office/officeart/2005/8/layout/StepDownProcess"/>
    <dgm:cxn modelId="{62D2458D-83A6-4CF3-8AFF-C050E4EAB804}" type="presParOf" srcId="{AD35FD83-E50B-AE47-8A06-CA739BF06440}" destId="{F819DD82-9097-6649-BDB9-13DF969AAFCE}" srcOrd="1" destOrd="0" presId="urn:microsoft.com/office/officeart/2005/8/layout/StepDownProcess"/>
    <dgm:cxn modelId="{F466F5D7-C400-4896-B9D7-6B4075A0B6BD}" type="presParOf" srcId="{AD35FD83-E50B-AE47-8A06-CA739BF06440}" destId="{8ECF1BB5-F7C0-0246-AC09-F0C2429CCC00}" srcOrd="2" destOrd="0" presId="urn:microsoft.com/office/officeart/2005/8/layout/StepDownProcess"/>
    <dgm:cxn modelId="{29A3B110-F008-422A-BB14-75DF3BB369C5}" type="presParOf" srcId="{230CD473-D16F-AA47-8633-BFF85D61C950}" destId="{EF3A2578-380D-F743-AF9B-AFE9E572F7E1}" srcOrd="1" destOrd="0" presId="urn:microsoft.com/office/officeart/2005/8/layout/StepDownProcess"/>
    <dgm:cxn modelId="{28AD605F-5507-4534-AC6C-714868412594}" type="presParOf" srcId="{230CD473-D16F-AA47-8633-BFF85D61C950}" destId="{699B2A04-E9DD-7942-ABB9-C0673B26126E}" srcOrd="2" destOrd="0" presId="urn:microsoft.com/office/officeart/2005/8/layout/StepDownProcess"/>
    <dgm:cxn modelId="{0B8DF563-F780-400F-9E6E-6BDC0DEE55FE}" type="presParOf" srcId="{699B2A04-E9DD-7942-ABB9-C0673B26126E}" destId="{EC373F74-2FF7-B846-931D-A34EFE481B92}" srcOrd="0" destOrd="0" presId="urn:microsoft.com/office/officeart/2005/8/layout/StepDownProcess"/>
    <dgm:cxn modelId="{196978CC-5772-4414-8478-058B5B372FF2}" type="presParOf" srcId="{699B2A04-E9DD-7942-ABB9-C0673B26126E}" destId="{ED0E13B4-EE15-CF48-877D-A442016D00BA}" srcOrd="1" destOrd="0" presId="urn:microsoft.com/office/officeart/2005/8/layout/StepDownProcess"/>
    <dgm:cxn modelId="{A6B346D7-9435-4BEE-8315-6626E1D9B53B}" type="presParOf" srcId="{699B2A04-E9DD-7942-ABB9-C0673B26126E}" destId="{BB748CB9-5F53-EA4B-81A0-58F07CB1A2F0}" srcOrd="2" destOrd="0" presId="urn:microsoft.com/office/officeart/2005/8/layout/StepDownProcess"/>
    <dgm:cxn modelId="{AD946D8A-6E38-4D29-AC4A-2F88CB074BF2}" type="presParOf" srcId="{230CD473-D16F-AA47-8633-BFF85D61C950}" destId="{680A51DD-25E8-2F41-8E15-68D7B80FEED1}" srcOrd="3" destOrd="0" presId="urn:microsoft.com/office/officeart/2005/8/layout/StepDownProcess"/>
    <dgm:cxn modelId="{13BEB4B8-C684-4B7E-8ABE-49E53B8EDAB4}" type="presParOf" srcId="{230CD473-D16F-AA47-8633-BFF85D61C950}" destId="{D15B226A-9724-4E43-B5D6-4EA7988248D1}" srcOrd="4" destOrd="0" presId="urn:microsoft.com/office/officeart/2005/8/layout/StepDownProcess"/>
    <dgm:cxn modelId="{52B463D1-7E2E-4E56-9CAA-5C51C38EB0D8}" type="presParOf" srcId="{D15B226A-9724-4E43-B5D6-4EA7988248D1}" destId="{88AC9A25-2043-3545-8D10-2B92FAC4DDBE}" srcOrd="0" destOrd="0" presId="urn:microsoft.com/office/officeart/2005/8/layout/StepDownProcess"/>
    <dgm:cxn modelId="{2D0F20EC-9A23-4973-8798-E9FBDE887C77}" type="presParOf" srcId="{D15B226A-9724-4E43-B5D6-4EA7988248D1}" destId="{61B8F41E-E0C1-9D4B-A9C2-B8CE63B0E99B}" srcOrd="1" destOrd="0" presId="urn:microsoft.com/office/officeart/2005/8/layout/StepDownProcess"/>
    <dgm:cxn modelId="{30A9D0E9-E2FC-464D-A69F-96ED4EF631E7}" type="presParOf" srcId="{D15B226A-9724-4E43-B5D6-4EA7988248D1}" destId="{655211E2-568A-404B-B479-7F1359AE5C53}" srcOrd="2" destOrd="0" presId="urn:microsoft.com/office/officeart/2005/8/layout/StepDownProcess"/>
    <dgm:cxn modelId="{53A030F3-70FD-44EB-9540-41BE2B5BC862}" type="presParOf" srcId="{230CD473-D16F-AA47-8633-BFF85D61C950}" destId="{267A9F45-4F41-4B40-A751-A46B0248E877}" srcOrd="5" destOrd="0" presId="urn:microsoft.com/office/officeart/2005/8/layout/StepDownProcess"/>
    <dgm:cxn modelId="{5218B29E-CF2A-483D-8E77-A2E68CD198BA}" type="presParOf" srcId="{230CD473-D16F-AA47-8633-BFF85D61C950}" destId="{2B219872-6862-694B-806D-B3D1C86EDEB8}" srcOrd="6" destOrd="0" presId="urn:microsoft.com/office/officeart/2005/8/layout/StepDownProcess"/>
    <dgm:cxn modelId="{0753DF65-0612-4C51-858D-A5D5205745C5}" type="presParOf" srcId="{2B219872-6862-694B-806D-B3D1C86EDEB8}" destId="{E99DD7F3-CFE0-2944-9F1A-73A3F9462100}" srcOrd="0" destOrd="0" presId="urn:microsoft.com/office/officeart/2005/8/layout/StepDownProcess"/>
    <dgm:cxn modelId="{B515EBD8-8CAE-4569-A9AD-245C52F77E70}" type="presParOf" srcId="{2B219872-6862-694B-806D-B3D1C86EDEB8}" destId="{0CFCB4EE-B02C-1D40-93EC-B976955322FF}" srcOrd="1" destOrd="0" presId="urn:microsoft.com/office/officeart/2005/8/layout/StepDownProcess"/>
    <dgm:cxn modelId="{87CC7150-D327-469A-9714-8B1B64E0E12A}" type="presParOf" srcId="{2B219872-6862-694B-806D-B3D1C86EDEB8}" destId="{F50289CC-7C80-AD46-BCE0-A5D7806869E0}" srcOrd="2" destOrd="0" presId="urn:microsoft.com/office/officeart/2005/8/layout/StepDownProcess"/>
    <dgm:cxn modelId="{0CA6DE56-33A9-4441-BD4D-1761B93764F0}" type="presParOf" srcId="{230CD473-D16F-AA47-8633-BFF85D61C950}" destId="{776BF099-D76C-AA4F-B878-7944C842D890}" srcOrd="7" destOrd="0" presId="urn:microsoft.com/office/officeart/2005/8/layout/StepDownProcess"/>
    <dgm:cxn modelId="{DFBB2F3F-7AE4-4E18-88D6-4DA52A709480}" type="presParOf" srcId="{230CD473-D16F-AA47-8633-BFF85D61C950}" destId="{AF7D58E4-E77B-054C-BABD-7E4B737203C2}" srcOrd="8" destOrd="0" presId="urn:microsoft.com/office/officeart/2005/8/layout/StepDownProcess"/>
    <dgm:cxn modelId="{CFBE8595-9E7D-4C11-9D4D-4EBBC6F7F945}" type="presParOf" srcId="{AF7D58E4-E77B-054C-BABD-7E4B737203C2}" destId="{58CF1230-049D-5A4D-8DF6-91FED6E3847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1FA2D-32D4-6E4F-ABF9-D55B1EB3BA83}">
      <dsp:nvSpPr>
        <dsp:cNvPr id="0" name=""/>
        <dsp:cNvSpPr/>
      </dsp:nvSpPr>
      <dsp:spPr>
        <a:xfrm rot="5400000">
          <a:off x="1143310" y="490849"/>
          <a:ext cx="427178" cy="4863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19DD82-9097-6649-BDB9-13DF969AAFCE}">
      <dsp:nvSpPr>
        <dsp:cNvPr id="0" name=""/>
        <dsp:cNvSpPr/>
      </dsp:nvSpPr>
      <dsp:spPr>
        <a:xfrm>
          <a:off x="1030134" y="17313"/>
          <a:ext cx="719117" cy="503358"/>
        </a:xfrm>
        <a:prstGeom prst="roundRect">
          <a:avLst>
            <a:gd name="adj" fmla="val 1667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High Level Aggregation</a:t>
          </a:r>
        </a:p>
      </dsp:txBody>
      <dsp:txXfrm>
        <a:off x="1054710" y="41889"/>
        <a:ext cx="669965" cy="454206"/>
      </dsp:txXfrm>
    </dsp:sp>
    <dsp:sp modelId="{8ECF1BB5-F7C0-0246-AC09-F0C2429CCC00}">
      <dsp:nvSpPr>
        <dsp:cNvPr id="0" name=""/>
        <dsp:cNvSpPr/>
      </dsp:nvSpPr>
      <dsp:spPr>
        <a:xfrm>
          <a:off x="2066715" y="65319"/>
          <a:ext cx="1188353" cy="40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73F74-2FF7-B846-931D-A34EFE481B92}">
      <dsp:nvSpPr>
        <dsp:cNvPr id="0" name=""/>
        <dsp:cNvSpPr/>
      </dsp:nvSpPr>
      <dsp:spPr>
        <a:xfrm rot="5400000">
          <a:off x="1899216" y="1056287"/>
          <a:ext cx="427178" cy="4863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0E13B4-EE15-CF48-877D-A442016D00BA}">
      <dsp:nvSpPr>
        <dsp:cNvPr id="0" name=""/>
        <dsp:cNvSpPr/>
      </dsp:nvSpPr>
      <dsp:spPr>
        <a:xfrm>
          <a:off x="1786039" y="582751"/>
          <a:ext cx="719117" cy="503358"/>
        </a:xfrm>
        <a:prstGeom prst="roundRect">
          <a:avLst>
            <a:gd name="adj" fmla="val 1667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Analysis Query</a:t>
          </a:r>
        </a:p>
      </dsp:txBody>
      <dsp:txXfrm>
        <a:off x="1810615" y="607327"/>
        <a:ext cx="669965" cy="454206"/>
      </dsp:txXfrm>
    </dsp:sp>
    <dsp:sp modelId="{BB748CB9-5F53-EA4B-81A0-58F07CB1A2F0}">
      <dsp:nvSpPr>
        <dsp:cNvPr id="0" name=""/>
        <dsp:cNvSpPr/>
      </dsp:nvSpPr>
      <dsp:spPr>
        <a:xfrm>
          <a:off x="2540058" y="630758"/>
          <a:ext cx="1616657" cy="40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C9A25-2043-3545-8D10-2B92FAC4DDBE}">
      <dsp:nvSpPr>
        <dsp:cNvPr id="0" name=""/>
        <dsp:cNvSpPr/>
      </dsp:nvSpPr>
      <dsp:spPr>
        <a:xfrm rot="5400000">
          <a:off x="2655121" y="1621725"/>
          <a:ext cx="427178" cy="4863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B8F41E-E0C1-9D4B-A9C2-B8CE63B0E99B}">
      <dsp:nvSpPr>
        <dsp:cNvPr id="0" name=""/>
        <dsp:cNvSpPr/>
      </dsp:nvSpPr>
      <dsp:spPr>
        <a:xfrm>
          <a:off x="2541945" y="1148189"/>
          <a:ext cx="719117" cy="503358"/>
        </a:xfrm>
        <a:prstGeom prst="roundRect">
          <a:avLst>
            <a:gd name="adj" fmla="val 1667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Drill Down to Detail</a:t>
          </a:r>
        </a:p>
      </dsp:txBody>
      <dsp:txXfrm>
        <a:off x="2566521" y="1172765"/>
        <a:ext cx="669965" cy="454206"/>
      </dsp:txXfrm>
    </dsp:sp>
    <dsp:sp modelId="{655211E2-568A-404B-B479-7F1359AE5C53}">
      <dsp:nvSpPr>
        <dsp:cNvPr id="0" name=""/>
        <dsp:cNvSpPr/>
      </dsp:nvSpPr>
      <dsp:spPr>
        <a:xfrm>
          <a:off x="3336152" y="1206729"/>
          <a:ext cx="1750979" cy="40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DD7F3-CFE0-2944-9F1A-73A3F9462100}">
      <dsp:nvSpPr>
        <dsp:cNvPr id="0" name=""/>
        <dsp:cNvSpPr/>
      </dsp:nvSpPr>
      <dsp:spPr>
        <a:xfrm rot="5400000">
          <a:off x="3411027" y="2187163"/>
          <a:ext cx="427178" cy="4863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FCB4EE-B02C-1D40-93EC-B976955322FF}">
      <dsp:nvSpPr>
        <dsp:cNvPr id="0" name=""/>
        <dsp:cNvSpPr/>
      </dsp:nvSpPr>
      <dsp:spPr>
        <a:xfrm>
          <a:off x="3297850" y="1713627"/>
          <a:ext cx="719117" cy="503358"/>
        </a:xfrm>
        <a:prstGeom prst="roundRect">
          <a:avLst>
            <a:gd name="adj" fmla="val 1667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Low Level Aggregation</a:t>
          </a:r>
        </a:p>
      </dsp:txBody>
      <dsp:txXfrm>
        <a:off x="3322426" y="1738203"/>
        <a:ext cx="669965" cy="454206"/>
      </dsp:txXfrm>
    </dsp:sp>
    <dsp:sp modelId="{F50289CC-7C80-AD46-BCE0-A5D7806869E0}">
      <dsp:nvSpPr>
        <dsp:cNvPr id="0" name=""/>
        <dsp:cNvSpPr/>
      </dsp:nvSpPr>
      <dsp:spPr>
        <a:xfrm>
          <a:off x="4035532" y="1761634"/>
          <a:ext cx="769092" cy="40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F1230-049D-5A4D-8DF6-91FED6E38479}">
      <dsp:nvSpPr>
        <dsp:cNvPr id="0" name=""/>
        <dsp:cNvSpPr/>
      </dsp:nvSpPr>
      <dsp:spPr>
        <a:xfrm>
          <a:off x="4053756" y="2279065"/>
          <a:ext cx="719117" cy="503358"/>
        </a:xfrm>
        <a:prstGeom prst="roundRect">
          <a:avLst>
            <a:gd name="adj" fmla="val 1667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Transaction Level</a:t>
          </a:r>
        </a:p>
      </dsp:txBody>
      <dsp:txXfrm>
        <a:off x="4078332" y="2303641"/>
        <a:ext cx="669965" cy="454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65208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indent="228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indent="457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indent="685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indent="9144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indent="11430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indent="1371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indent="1600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indent="1828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0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24D89-5F5C-4960-A266-67C26FAF97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High Level Architecture for </a:t>
            </a:r>
            <a:r>
              <a:rPr lang="en-US" baseline="0" dirty="0" err="1"/>
              <a:t>Kylin</a:t>
            </a:r>
            <a:r>
              <a:rPr lang="en-US" baseline="0" dirty="0"/>
              <a:t> which is a Standard MOLAP Architecture built on Hadoop. 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Data Sources to build your MOLAP Cubes primarily Hive, We have a fantastic project in the works for a Storage Abstraction Layer and support other </a:t>
            </a:r>
            <a:r>
              <a:rPr lang="en-US" baseline="0" dirty="0" err="1"/>
              <a:t>NoSQL</a:t>
            </a:r>
            <a:r>
              <a:rPr lang="en-US" baseline="0" dirty="0"/>
              <a:t> Stores such as Cassandra/</a:t>
            </a:r>
            <a:r>
              <a:rPr lang="en-US" baseline="0" dirty="0" err="1"/>
              <a:t>CouchBase</a:t>
            </a:r>
            <a:r>
              <a:rPr lang="en-US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 Engine Abstraction which maintains the Cube Metadata and a Cube Builder. Today a set of Map Reduce Jobs to build the cubes.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 storage layer to store the Cubes in </a:t>
            </a:r>
            <a:r>
              <a:rPr lang="en-US" baseline="0" dirty="0" err="1"/>
              <a:t>Hbase</a:t>
            </a:r>
            <a:r>
              <a:rPr lang="en-US" baseline="0" dirty="0"/>
              <a:t>, primarily through a Bulk Load of the </a:t>
            </a:r>
            <a:r>
              <a:rPr lang="en-US" baseline="0" dirty="0" err="1"/>
              <a:t>aggregrates</a:t>
            </a:r>
            <a:r>
              <a:rPr lang="en-US" baseline="0" dirty="0"/>
              <a:t> into </a:t>
            </a:r>
            <a:r>
              <a:rPr lang="en-US" baseline="0" dirty="0" err="1"/>
              <a:t>Hbase</a:t>
            </a:r>
            <a:r>
              <a:rPr lang="en-US" baseline="0" dirty="0"/>
              <a:t>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 are looking for active community participation to build out additional Data Source, Engine and Storage plugins into </a:t>
            </a:r>
            <a:r>
              <a:rPr lang="en-US" baseline="0" dirty="0" err="1"/>
              <a:t>Kylin</a:t>
            </a:r>
            <a:r>
              <a:rPr lang="en-US" baseline="0" dirty="0"/>
              <a:t>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 Query Engine that directly index into the multi-dimensional arrays built into </a:t>
            </a:r>
            <a:r>
              <a:rPr lang="en-US" baseline="0" dirty="0" err="1"/>
              <a:t>Hbase</a:t>
            </a:r>
            <a:r>
              <a:rPr lang="en-US" baseline="0" dirty="0"/>
              <a:t>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6D143-6DD5-4F10-BCBA-45D95521F2B5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00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424D89-5F5C-4960-A266-67C26FAF97B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937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7" y="546101"/>
            <a:ext cx="8022168" cy="2324102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3467" y="546105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7" y="2870205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0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435" y="9601201"/>
            <a:ext cx="14630400" cy="1133478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79435" y="10734677"/>
            <a:ext cx="14630400" cy="16097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2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8400" y="457200"/>
            <a:ext cx="5486400" cy="975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457200"/>
            <a:ext cx="16052800" cy="9753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7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94120" y="5655213"/>
            <a:ext cx="6321083" cy="8060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87904" y="3397269"/>
            <a:ext cx="6302320" cy="432482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algn="r" eaLnBrk="1" hangingPunct="1">
              <a:defRPr/>
            </a:pPr>
            <a:r>
              <a:rPr lang="en-US" altLang="zh-CN" sz="6400" dirty="0">
                <a:solidFill>
                  <a:schemeClr val="accent3"/>
                </a:solidFill>
              </a:rPr>
              <a:t>Click to edit Master title style</a:t>
            </a:r>
            <a:endParaRPr lang="en-US" sz="6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94120" y="1"/>
            <a:ext cx="6321083" cy="317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8543596" y="4553745"/>
            <a:ext cx="13331176" cy="1420854"/>
          </a:xfrm>
          <a:prstGeom prst="rect">
            <a:avLst/>
          </a:prstGeom>
        </p:spPr>
        <p:txBody>
          <a:bodyPr>
            <a:noAutofit/>
          </a:bodyPr>
          <a:lstStyle>
            <a:lvl1pPr marL="685800" indent="-6858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1pPr>
            <a:lvl2pPr marL="1485900" indent="-5715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2pPr>
            <a:lvl3pPr marL="22860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3pPr>
            <a:lvl4pPr marL="32004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4pPr>
            <a:lvl5pPr marL="41148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4540230" y="12641869"/>
            <a:ext cx="6676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chemeClr val="accent5"/>
                </a:solidFill>
                <a:latin typeface="Microsoft Sans Serif" pitchFamily="34" charset="0"/>
                <a:cs typeface="Microsoft Sans Serif" pitchFamily="34" charset="0"/>
              </a:rPr>
              <a:t>http://kylin.io</a:t>
            </a:r>
          </a:p>
        </p:txBody>
      </p:sp>
      <p:pic>
        <p:nvPicPr>
          <p:cNvPr id="7" name="Picture 6" descr="ebay_inc_tm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003" y="12618640"/>
            <a:ext cx="307234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099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83" y="-1"/>
            <a:ext cx="664520" cy="35745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5067" y="3257551"/>
            <a:ext cx="21120101" cy="8353426"/>
          </a:xfrm>
        </p:spPr>
        <p:txBody>
          <a:bodyPr/>
          <a:lstStyle>
            <a:lvl1pPr marL="685800" indent="-6858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1pPr>
            <a:lvl2pPr marL="1485900" indent="-5715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2pPr>
            <a:lvl3pPr marL="22860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3pPr>
            <a:lvl4pPr marL="32004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4pPr>
            <a:lvl5pPr marL="41148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752602" y="807144"/>
            <a:ext cx="10175213" cy="17303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56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Click to edit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43803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2186592"/>
            <a:ext cx="24384000" cy="152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89134331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4260859"/>
            <a:ext cx="20726400" cy="29400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95199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99632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6168" y="8813804"/>
            <a:ext cx="20726400" cy="2724152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517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2268377" y="12997562"/>
            <a:ext cx="439224" cy="446276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2667002"/>
            <a:ext cx="10769600" cy="75438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95200" y="2667002"/>
            <a:ext cx="10769600" cy="75438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3692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4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070227"/>
            <a:ext cx="10773835" cy="12795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86745" y="3070227"/>
            <a:ext cx="10778067" cy="12795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8674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54998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521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1481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7" y="546101"/>
            <a:ext cx="8022168" cy="2324102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3467" y="546105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7" y="2870205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47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435" y="9601201"/>
            <a:ext cx="14630400" cy="1133478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79435" y="10734677"/>
            <a:ext cx="14630400" cy="16097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2343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2593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8400" y="457200"/>
            <a:ext cx="5486400" cy="975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457200"/>
            <a:ext cx="16052800" cy="9753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8745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94120" y="5655213"/>
            <a:ext cx="6321083" cy="8060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87904" y="3397269"/>
            <a:ext cx="6302320" cy="432482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algn="r" eaLnBrk="1" hangingPunct="1">
              <a:defRPr/>
            </a:pPr>
            <a:r>
              <a:rPr lang="en-US" altLang="zh-CN" sz="6400" dirty="0">
                <a:solidFill>
                  <a:schemeClr val="accent3"/>
                </a:solidFill>
              </a:rPr>
              <a:t>Click to edit Master title style</a:t>
            </a:r>
            <a:endParaRPr lang="en-US" sz="6400" dirty="0"/>
          </a:p>
        </p:txBody>
      </p:sp>
      <p:sp>
        <p:nvSpPr>
          <p:cNvPr id="9" name="Rectangle 8"/>
          <p:cNvSpPr/>
          <p:nvPr/>
        </p:nvSpPr>
        <p:spPr>
          <a:xfrm>
            <a:off x="994120" y="1"/>
            <a:ext cx="6321083" cy="317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8543596" y="4553745"/>
            <a:ext cx="13331176" cy="1420854"/>
          </a:xfrm>
          <a:prstGeom prst="rect">
            <a:avLst/>
          </a:prstGeom>
        </p:spPr>
        <p:txBody>
          <a:bodyPr>
            <a:noAutofit/>
          </a:bodyPr>
          <a:lstStyle>
            <a:lvl1pPr marL="685800" indent="-6858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1pPr>
            <a:lvl2pPr marL="1485900" indent="-5715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2pPr>
            <a:lvl3pPr marL="22860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3pPr>
            <a:lvl4pPr marL="32004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4pPr>
            <a:lvl5pPr marL="4114800" indent="-457200">
              <a:buClr>
                <a:schemeClr val="accent3"/>
              </a:buClr>
              <a:buSzPct val="60000"/>
              <a:buFont typeface="Wingdings" pitchFamily="2" charset="2"/>
              <a:buChar char="n"/>
              <a:defRPr sz="3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540230" y="12641869"/>
            <a:ext cx="6676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chemeClr val="accent5"/>
                </a:solidFill>
                <a:latin typeface="Microsoft Sans Serif" pitchFamily="34" charset="0"/>
                <a:cs typeface="Microsoft Sans Serif" pitchFamily="34" charset="0"/>
              </a:rPr>
              <a:t>http://kylin.io</a:t>
            </a:r>
          </a:p>
        </p:txBody>
      </p:sp>
      <p:pic>
        <p:nvPicPr>
          <p:cNvPr id="7" name="Picture 6" descr="ebay_inc_tm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003" y="12618640"/>
            <a:ext cx="3072341" cy="5760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94120" y="5655213"/>
            <a:ext cx="6321083" cy="8060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2" name="Rectangle 11"/>
          <p:cNvSpPr/>
          <p:nvPr userDrawn="1"/>
        </p:nvSpPr>
        <p:spPr>
          <a:xfrm>
            <a:off x="994120" y="1"/>
            <a:ext cx="6321083" cy="31792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3" name="Picture 12" descr="ebay_inc_tm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003" y="12618640"/>
            <a:ext cx="307234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0254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83" y="-1"/>
            <a:ext cx="664520" cy="35745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5067" y="3257551"/>
            <a:ext cx="21120101" cy="8353426"/>
          </a:xfrm>
        </p:spPr>
        <p:txBody>
          <a:bodyPr/>
          <a:lstStyle>
            <a:lvl1pPr marL="685800" indent="-6858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1pPr>
            <a:lvl2pPr marL="1485900" indent="-5715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2pPr>
            <a:lvl3pPr marL="22860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3pPr>
            <a:lvl4pPr marL="32004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4pPr>
            <a:lvl5pPr marL="4114800" indent="-457200">
              <a:buClr>
                <a:schemeClr val="accent2"/>
              </a:buClr>
              <a:buSzPct val="60000"/>
              <a:buFont typeface="Wingdings" pitchFamily="2" charset="2"/>
              <a:buChar char="n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752602" y="807144"/>
            <a:ext cx="10175213" cy="17303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56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Click to edit title</a:t>
            </a:r>
            <a:endParaRPr lang="zh-CN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383" y="-1"/>
            <a:ext cx="664520" cy="35745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505044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4260859"/>
            <a:ext cx="20726400" cy="29400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949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186592"/>
            <a:ext cx="24384000" cy="152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4" name="Rectangle 3"/>
          <p:cNvSpPr/>
          <p:nvPr userDrawn="1"/>
        </p:nvSpPr>
        <p:spPr>
          <a:xfrm>
            <a:off x="0" y="12186592"/>
            <a:ext cx="24384000" cy="152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65457594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4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6168" y="8813804"/>
            <a:ext cx="20726400" cy="2724152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53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2667002"/>
            <a:ext cx="10769600" cy="75438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95200" y="2667002"/>
            <a:ext cx="10769600" cy="754380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58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4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070227"/>
            <a:ext cx="10773835" cy="12795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86745" y="3070227"/>
            <a:ext cx="10778067" cy="1279526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8674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9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1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3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/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914400">
              <a:spcBef>
                <a:spcPts val="1000"/>
              </a:spcBef>
              <a:defRPr sz="4000"/>
            </a:lvl2pPr>
            <a:lvl3pPr marL="1828800">
              <a:spcBef>
                <a:spcPts val="1000"/>
              </a:spcBef>
              <a:defRPr sz="3600"/>
            </a:lvl3pPr>
            <a:lvl4pPr marL="2743200">
              <a:spcBef>
                <a:spcPts val="1000"/>
              </a:spcBef>
              <a:defRPr sz="3200"/>
            </a:lvl4pPr>
            <a:lvl5pPr marL="3657600">
              <a:spcBef>
                <a:spcPts val="1000"/>
              </a:spcBef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279669" y="12998450"/>
            <a:ext cx="427932" cy="444500"/>
          </a:xfrm>
          <a:prstGeom prst="rect">
            <a:avLst/>
          </a:prstGeom>
          <a:ln w="12700"/>
        </p:spPr>
        <p:txBody>
          <a:bodyPr wrap="none" lIns="38100" tIns="38100" rIns="38100" bIns="38100" anchor="ctr">
            <a:spAutoFit/>
          </a:bodyPr>
          <a:lstStyle>
            <a:lvl1pPr algn="r">
              <a:buClrTx/>
              <a:defRPr sz="2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1pPr>
      <a:lvl2pPr marL="0" marR="0" indent="2286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2pPr>
      <a:lvl3pPr marL="0" marR="0" indent="4572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3pPr>
      <a:lvl4pPr marL="0" marR="0" indent="6858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4pPr>
      <a:lvl5pPr marL="0" marR="0" indent="9144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5pPr>
      <a:lvl6pPr marL="0" marR="0" indent="11430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6pPr>
      <a:lvl7pPr marL="0" marR="0" indent="13716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7pPr>
      <a:lvl8pPr marL="0" marR="0" indent="16002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8pPr>
      <a:lvl9pPr marL="0" marR="0" indent="182880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Calibri Light"/>
        </a:defRPr>
      </a:lvl9pPr>
    </p:titleStyle>
    <p:bodyStyle>
      <a:lvl1pPr marL="0" marR="0" indent="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245110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280670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316230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3517900" algn="ctr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549274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200403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9200" y="12712705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31200" y="12712705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475200" y="12712705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60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549274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200403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9200" y="12712705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9FB0-233C-4C6B-BB64-D46102E33B0E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31200" y="12712705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475200" y="12712705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5958-08C0-4652-B4F3-264F3C49D1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4540230" y="12641869"/>
            <a:ext cx="6676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chemeClr val="accent5"/>
                </a:solidFill>
                <a:latin typeface="Microsoft Sans Serif" pitchFamily="34" charset="0"/>
                <a:cs typeface="Microsoft Sans Serif" pitchFamily="34" charset="0"/>
              </a:rPr>
              <a:t>http://kylin.io</a:t>
            </a:r>
          </a:p>
        </p:txBody>
      </p:sp>
      <p:pic>
        <p:nvPicPr>
          <p:cNvPr id="8" name="Picture 7" descr="kylin_logo.jp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3" y="12145120"/>
            <a:ext cx="2094507" cy="1570880"/>
          </a:xfrm>
          <a:prstGeom prst="rect">
            <a:avLst/>
          </a:prstGeom>
        </p:spPr>
      </p:pic>
      <p:pic>
        <p:nvPicPr>
          <p:cNvPr id="9" name="Picture 8" descr="ebay_inc_tm_rgb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003" y="12618640"/>
            <a:ext cx="307234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ransition spd="slow">
    <p:push dir="u"/>
  </p:transition>
  <p:hf hdr="0" ftr="0" dt="0"/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optiq.incubator.apache.org/" TargetMode="Externa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://demoslave4.chinacloudapp.cn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yligence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2700" y="4652936"/>
            <a:ext cx="24409401" cy="3888244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13000">
                <a:solidFill>
                  <a:srgbClr val="181818"/>
                </a:solidFill>
                <a:uFill>
                  <a:solidFill>
                    <a:srgbClr val="333333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lang="en-US" sz="8800"/>
              <a:t>Apache Kylin</a:t>
            </a:r>
            <a:r>
              <a:rPr lang="zh-CN" altLang="en-US" sz="8800"/>
              <a:t>系列</a:t>
            </a:r>
            <a:r>
              <a:rPr lang="zh-CN" altLang="en-US" sz="8800" dirty="0"/>
              <a:t>之：</a:t>
            </a:r>
            <a:endParaRPr lang="en-US" altLang="zh-CN" sz="8800" dirty="0"/>
          </a:p>
          <a:p>
            <a:pPr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dirty="0"/>
              <a:t>概念，原理，架构和典型案例</a:t>
            </a:r>
            <a:endParaRPr dirty="0">
              <a:uFill>
                <a:solidFill>
                  <a:srgbClr val="333333"/>
                </a:solidFill>
              </a:u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7031" y="974865"/>
            <a:ext cx="5334001" cy="12410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10982534" y="10056376"/>
            <a:ext cx="24189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4800" dirty="0"/>
              <a:t>李扬 </a:t>
            </a:r>
            <a:r>
              <a:rPr lang="en-US" altLang="zh-CN" sz="4800" dirty="0"/>
              <a:t>(ya)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Cube Designer</a:t>
            </a:r>
          </a:p>
        </p:txBody>
      </p:sp>
      <p:pic>
        <p:nvPicPr>
          <p:cNvPr id="10" name="Picture 9" descr="Screenshot 2015-04-14 12.22.50 cop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0" y="3545633"/>
            <a:ext cx="13176448" cy="805717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 descr="Screenshot 2015-04-14 12.23.08 cop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16" y="4553744"/>
            <a:ext cx="11448256" cy="70758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4" name="Picture 13" descr="Screenshot 2015-04-14 12.32.5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36" y="5561857"/>
            <a:ext cx="8567936" cy="620581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808" y="6425952"/>
            <a:ext cx="6768752" cy="654209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 descr="Screenshot 2015-04-14 12.23.57 cop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94" y="4121696"/>
            <a:ext cx="18261484" cy="8928992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312796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Job Management</a:t>
            </a:r>
          </a:p>
        </p:txBody>
      </p:sp>
      <p:pic>
        <p:nvPicPr>
          <p:cNvPr id="12" name="Picture 11" descr="Screenshot 2015-04-14 12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77681"/>
            <a:ext cx="18288000" cy="725110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4" name="Picture 13" descr="Screenshot 2015-04-14 12.4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09" y="3977680"/>
            <a:ext cx="11317318" cy="72008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Picture 9" descr="Screenshot 2015-04-14 12.40.23 copy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77680"/>
            <a:ext cx="18288000" cy="748883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5" name="Picture 14" descr="Screenshot 2015-04-14 12.40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594" y="0"/>
            <a:ext cx="7661448" cy="13716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1423" y="8963472"/>
            <a:ext cx="7794578" cy="47525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8" name="Picture 17" descr="Screenshot 2015-04-14 12.48.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144" y="4121696"/>
            <a:ext cx="7847856" cy="484339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43934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Query and 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37" y="3375246"/>
            <a:ext cx="7760798" cy="10284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08" y="4553744"/>
            <a:ext cx="13752512" cy="778354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257600"/>
            <a:ext cx="18288000" cy="752140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3048001" y="7626574"/>
            <a:ext cx="18120198" cy="6048672"/>
            <a:chOff x="86078" y="3789040"/>
            <a:chExt cx="9242260" cy="30689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78" y="3789420"/>
              <a:ext cx="4247267" cy="306858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6187" y="3789040"/>
              <a:ext cx="4912151" cy="306896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0251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22117" b="22117"/>
          <a:stretch>
            <a:fillRect/>
          </a:stretch>
        </p:blipFill>
        <p:spPr>
          <a:xfrm>
            <a:off x="4271120" y="3257600"/>
            <a:ext cx="10079584" cy="53155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Tableau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201" y="3689648"/>
            <a:ext cx="7401562" cy="908605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97" y="4841776"/>
            <a:ext cx="8221582" cy="782330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425" y="5129809"/>
            <a:ext cx="8640830" cy="82222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584" y="7002016"/>
            <a:ext cx="8448328" cy="647902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Picture 9" descr="KylinSample3Snapsh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72" y="2916210"/>
            <a:ext cx="17064880" cy="10780328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876280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Kylin vs. Hive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415139" y="6858000"/>
          <a:ext cx="15697742" cy="531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63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#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Query Type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Return Dataset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Query</a:t>
                      </a:r>
                      <a:r>
                        <a:rPr lang="en-US" sz="3200" baseline="0" dirty="0"/>
                        <a:t> </a:t>
                      </a:r>
                    </a:p>
                    <a:p>
                      <a:r>
                        <a:rPr lang="en-US" sz="3200" baseline="0" dirty="0"/>
                        <a:t>On Kylin (s)</a:t>
                      </a:r>
                      <a:endParaRPr lang="en-US" sz="3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Query </a:t>
                      </a:r>
                    </a:p>
                    <a:p>
                      <a:r>
                        <a:rPr lang="en-US" sz="3200" dirty="0"/>
                        <a:t>On Hive (s)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Comments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Level Aggregation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0.129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157.437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1,217 times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Analysis Query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22,669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1.615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109.206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68</a:t>
                      </a:r>
                      <a:r>
                        <a:rPr lang="en-US" sz="2400" baseline="0" dirty="0"/>
                        <a:t> times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Drill Down to Detail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325,029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12.058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113.123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 times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Drill Down to Detail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524,780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22.42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6383.21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278 times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Dump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972,002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49.054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/>
          </p:nvPr>
        </p:nvGraphicFramePr>
        <p:xfrm>
          <a:off x="4415136" y="2825552"/>
          <a:ext cx="15697744" cy="409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15504368" y="25815"/>
          <a:ext cx="5803008" cy="279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455696" y="266295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dirty="0">
                <a:solidFill>
                  <a:schemeClr val="tx2"/>
                </a:solidFill>
                <a:uFillTx/>
              </a:rPr>
              <a:t>Based on 12+B records case</a:t>
            </a:r>
          </a:p>
        </p:txBody>
      </p:sp>
    </p:spTree>
    <p:extLst>
      <p:ext uri="{BB962C8B-B14F-4D97-AF65-F5344CB8AC3E}">
        <p14:creationId xmlns:p14="http://schemas.microsoft.com/office/powerpoint/2010/main" val="2545992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1" y="807144"/>
            <a:ext cx="11861998" cy="1730376"/>
          </a:xfrm>
        </p:spPr>
        <p:txBody>
          <a:bodyPr/>
          <a:lstStyle/>
          <a:p>
            <a:r>
              <a:rPr lang="en-US" dirty="0"/>
              <a:t>Performance -- Concurrency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088" y="7434065"/>
            <a:ext cx="7918256" cy="4032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064" y="7446619"/>
            <a:ext cx="7776864" cy="4019894"/>
          </a:xfrm>
          <a:prstGeom prst="rect">
            <a:avLst/>
          </a:prstGeom>
        </p:spPr>
      </p:pic>
      <p:pic>
        <p:nvPicPr>
          <p:cNvPr id="8" name="Picture 7" descr="Screen Shot 2014-03-27 at 3.5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88" y="3113584"/>
            <a:ext cx="16561840" cy="38884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1520" y="11898561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sz="4000" dirty="0">
                <a:solidFill>
                  <a:schemeClr val="accent2"/>
                </a:solidFill>
                <a:uFillTx/>
              </a:rPr>
              <a:t>Linear scale out with more nodes</a:t>
            </a:r>
          </a:p>
        </p:txBody>
      </p:sp>
    </p:spTree>
    <p:extLst>
      <p:ext uri="{BB962C8B-B14F-4D97-AF65-F5344CB8AC3E}">
        <p14:creationId xmlns:p14="http://schemas.microsoft.com/office/powerpoint/2010/main" val="2337330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1" y="806450"/>
            <a:ext cx="13446126" cy="1730376"/>
          </a:xfrm>
        </p:spPr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Feature – Low Latency</a:t>
            </a:r>
            <a:endParaRPr lang="en-US" altLang="zh-CN" dirty="0">
              <a:ea typeface="ＭＳ Ｐゴシック" pitchFamily="34" charset="-128"/>
            </a:endParaRPr>
          </a:p>
        </p:txBody>
      </p:sp>
      <p:sp>
        <p:nvSpPr>
          <p:cNvPr id="48130" name="TextBox 2"/>
          <p:cNvSpPr txBox="1">
            <a:spLocks noChangeArrowheads="1"/>
          </p:cNvSpPr>
          <p:nvPr/>
        </p:nvSpPr>
        <p:spPr bwMode="auto">
          <a:xfrm>
            <a:off x="15217777" y="3546477"/>
            <a:ext cx="56165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</a:pPr>
            <a:r>
              <a:rPr lang="en-US" altLang="zh-CN" sz="3600">
                <a:solidFill>
                  <a:srgbClr val="E53238"/>
                </a:solidFill>
                <a:uFillTx/>
              </a:rPr>
              <a:t>90% queries &lt;5s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849727" y="9737727"/>
            <a:ext cx="44640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hangingPunct="1">
              <a:buClrTx/>
              <a:defRPr/>
            </a:pPr>
            <a:r>
              <a:rPr lang="en-US" sz="2000" dirty="0">
                <a:solidFill>
                  <a:schemeClr val="accent4"/>
                </a:solidFill>
                <a:uFillTx/>
                <a:latin typeface="Arial" charset="0"/>
                <a:ea typeface="宋体" charset="0"/>
              </a:rPr>
              <a:t>Dark-blue line: 90%tile queries</a:t>
            </a:r>
          </a:p>
          <a:p>
            <a:pPr hangingPunct="1">
              <a:buClrTx/>
              <a:defRPr/>
            </a:pPr>
            <a:r>
              <a:rPr lang="en-US" sz="2000" dirty="0">
                <a:solidFill>
                  <a:schemeClr val="tx2"/>
                </a:solidFill>
                <a:uFillTx/>
                <a:latin typeface="Arial" charset="0"/>
                <a:ea typeface="宋体" charset="0"/>
              </a:rPr>
              <a:t>Light-blue line: 95%tile queries</a:t>
            </a:r>
          </a:p>
        </p:txBody>
      </p:sp>
      <p:pic>
        <p:nvPicPr>
          <p:cNvPr id="48132" name="Picture 2" descr="Screen Shot 2015-09-16 at 11.24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6" y="3330577"/>
            <a:ext cx="1630680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3"/>
          <p:cNvSpPr txBox="1">
            <a:spLocks noChangeArrowheads="1"/>
          </p:cNvSpPr>
          <p:nvPr/>
        </p:nvSpPr>
        <p:spPr bwMode="auto">
          <a:xfrm>
            <a:off x="6719392" y="11118363"/>
            <a:ext cx="66736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ClrTx/>
            </a:pPr>
            <a:r>
              <a:rPr lang="en-US" altLang="zh-CN" sz="3600" dirty="0">
                <a:solidFill>
                  <a:srgbClr val="C00000"/>
                </a:solidFill>
                <a:uFillTx/>
              </a:rPr>
              <a:t>90% query returns in 3 seconds</a:t>
            </a:r>
          </a:p>
        </p:txBody>
      </p:sp>
    </p:spTree>
    <p:extLst>
      <p:ext uri="{BB962C8B-B14F-4D97-AF65-F5344CB8AC3E}">
        <p14:creationId xmlns:p14="http://schemas.microsoft.com/office/powerpoint/2010/main" val="396124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0" y="5548544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Source Sans Pro"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noProof="0" dirty="0">
                <a:uFillTx/>
                <a:latin typeface="+mn-lt"/>
                <a:ea typeface="+mn-ea"/>
                <a:cs typeface="+mn-cs"/>
                <a:sym typeface="Calibri"/>
              </a:rPr>
              <a:t>典型案例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http://kyligence.io</a:t>
            </a:r>
          </a:p>
        </p:txBody>
      </p:sp>
    </p:spTree>
    <p:extLst>
      <p:ext uri="{BB962C8B-B14F-4D97-AF65-F5344CB8AC3E}">
        <p14:creationId xmlns:p14="http://schemas.microsoft.com/office/powerpoint/2010/main" val="2168297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0" y="0"/>
            <a:ext cx="2428234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29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0" y="0"/>
            <a:ext cx="2428234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24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77917" y="3689498"/>
            <a:ext cx="8995144" cy="821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zh-CN" altLang="en-US" sz="7200" dirty="0"/>
              <a:t>大数据背景</a:t>
            </a:r>
            <a:endParaRPr lang="en-US" altLang="zh-CN" sz="7200" dirty="0"/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zh-CN" altLang="en-US" sz="7200" dirty="0"/>
              <a:t>基本概念</a:t>
            </a:r>
            <a:endParaRPr lang="en-US" altLang="zh-CN" sz="7200" dirty="0"/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zh-CN" altLang="en-US" sz="7200" dirty="0"/>
              <a:t>典型案例</a:t>
            </a:r>
            <a:endParaRPr lang="en-US" altLang="zh-CN" sz="7200" dirty="0"/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zh-CN" altLang="en-US" sz="7200" dirty="0"/>
              <a:t>工作原理</a:t>
            </a:r>
            <a:endParaRPr lang="en-US" altLang="zh-CN" sz="7200" dirty="0"/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zh-CN" altLang="en-US" sz="7200" dirty="0"/>
              <a:t>体系架构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376256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7"/>
            <a:ext cx="24384000" cy="136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52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0" y="5548544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Source Sans Pro"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dirty="0">
                <a:uFillTx/>
                <a:latin typeface="+mn-lt"/>
                <a:ea typeface="+mn-ea"/>
                <a:cs typeface="+mn-cs"/>
                <a:sym typeface="Calibri"/>
              </a:rPr>
              <a:t>工作原理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http://kyligence.io</a:t>
            </a:r>
          </a:p>
        </p:txBody>
      </p:sp>
    </p:spTree>
    <p:extLst>
      <p:ext uri="{BB962C8B-B14F-4D97-AF65-F5344CB8AC3E}">
        <p14:creationId xmlns:p14="http://schemas.microsoft.com/office/powerpoint/2010/main" val="41129947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Source Sans Pro"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kumimoji="0" lang="en-US" altLang="zh-CN" sz="9000" b="0" i="0" u="none" strike="noStrike" kern="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t>Kylin</a:t>
            </a:r>
            <a:r>
              <a:rPr kumimoji="0" lang="zh-CN" alt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t>的目标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http://kyligence.io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125" y="8383874"/>
            <a:ext cx="2085975" cy="19335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25102" y="3023269"/>
            <a:ext cx="448840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lvl="0" indent="-685800" algn="l" defTabSz="18288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并行计算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5800" marR="0" lvl="0" indent="-685800" algn="l" defTabSz="18288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列式存储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5800" marR="0" lvl="0" indent="-685800" algn="l" defTabSz="18288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sym typeface="Calibri"/>
              </a:rPr>
              <a:t>（倒排）索引</a:t>
            </a:r>
            <a:endParaRPr kumimoji="0" lang="en-US" altLang="zh-CN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262745" y="10370127"/>
            <a:ext cx="17861973" cy="0"/>
          </a:xfrm>
          <a:prstGeom prst="line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>
            <a:off x="4052455" y="2621280"/>
            <a:ext cx="0" cy="8735984"/>
          </a:xfrm>
          <a:prstGeom prst="line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headEnd type="arrow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/>
          <p:cNvCxnSpPr/>
          <p:nvPr/>
        </p:nvCxnSpPr>
        <p:spPr>
          <a:xfrm flipV="1">
            <a:off x="4052455" y="3251200"/>
            <a:ext cx="14296505" cy="6482080"/>
          </a:xfrm>
          <a:prstGeom prst="line">
            <a:avLst/>
          </a:prstGeom>
          <a:ln w="76200">
            <a:solidFill>
              <a:srgbClr val="009F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029680" y="2709628"/>
            <a:ext cx="142827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sym typeface="Calibri"/>
              </a:rPr>
              <a:t>O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(N)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29680" y="7717629"/>
            <a:ext cx="133209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sym typeface="Calibri"/>
              </a:rPr>
              <a:t>O</a:t>
            </a: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(1)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97053" y="898513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预计算</a:t>
            </a:r>
          </a:p>
        </p:txBody>
      </p:sp>
      <p:sp>
        <p:nvSpPr>
          <p:cNvPr id="17" name="自由: 形状 16"/>
          <p:cNvSpPr/>
          <p:nvPr/>
        </p:nvSpPr>
        <p:spPr>
          <a:xfrm>
            <a:off x="4064000" y="8107680"/>
            <a:ext cx="14284960" cy="1767840"/>
          </a:xfrm>
          <a:custGeom>
            <a:avLst/>
            <a:gdLst>
              <a:gd name="connsiteX0" fmla="*/ 0 w 14762480"/>
              <a:gd name="connsiteY0" fmla="*/ 3586480 h 3586480"/>
              <a:gd name="connsiteX1" fmla="*/ 4033520 w 14762480"/>
              <a:gd name="connsiteY1" fmla="*/ 741680 h 3586480"/>
              <a:gd name="connsiteX2" fmla="*/ 14762480 w 14762480"/>
              <a:gd name="connsiteY2" fmla="*/ 0 h 358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2480" h="3586480">
                <a:moveTo>
                  <a:pt x="0" y="3586480"/>
                </a:moveTo>
                <a:cubicBezTo>
                  <a:pt x="786553" y="2462953"/>
                  <a:pt x="1573107" y="1339427"/>
                  <a:pt x="4033520" y="741680"/>
                </a:cubicBezTo>
                <a:cubicBezTo>
                  <a:pt x="6493933" y="143933"/>
                  <a:pt x="10628206" y="71966"/>
                  <a:pt x="14762480" y="0"/>
                </a:cubicBezTo>
              </a:path>
            </a:pathLst>
          </a:custGeom>
          <a:noFill/>
          <a:ln w="762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222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59300" y="3113585"/>
            <a:ext cx="15840076" cy="835342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 query may consider only 3 dimensions</a:t>
            </a:r>
            <a:endParaRPr lang="zh-CN" alt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62451" y="807144"/>
            <a:ext cx="11429950" cy="1730376"/>
          </a:xfrm>
        </p:spPr>
        <p:txBody>
          <a:bodyPr>
            <a:normAutofit/>
          </a:bodyPr>
          <a:lstStyle/>
          <a:p>
            <a:r>
              <a:rPr lang="en-US" altLang="zh-CN" dirty="0"/>
              <a:t>How it works – Materialized View</a:t>
            </a:r>
            <a:endParaRPr lang="zh-CN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97" y="4265712"/>
            <a:ext cx="12605674" cy="777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275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ntent Placeholder 2"/>
          <p:cNvSpPr>
            <a:spLocks noGrp="1"/>
          </p:cNvSpPr>
          <p:nvPr>
            <p:ph sz="quarter" idx="10"/>
          </p:nvPr>
        </p:nvSpPr>
        <p:spPr>
          <a:xfrm>
            <a:off x="4375150" y="10026651"/>
            <a:ext cx="16459200" cy="2736850"/>
          </a:xfrm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3600" dirty="0">
                <a:ea typeface="宋体" pitchFamily="2" charset="-122"/>
              </a:rPr>
              <a:t>Base vs. aggregate cells; ancestor vs. descendant cells; parent vs. child cells</a:t>
            </a:r>
          </a:p>
          <a:p>
            <a:pPr marL="1600200" lvl="1" indent="-685800">
              <a:lnSpc>
                <a:spcPct val="80000"/>
              </a:lnSpc>
              <a:buSzPct val="80000"/>
              <a:buFont typeface="Wingdings" pitchFamily="2" charset="2"/>
              <a:buAutoNum type="arabicPeriod"/>
              <a:defRPr/>
            </a:pPr>
            <a:r>
              <a:rPr lang="en-US" altLang="zh-CN" sz="2800" dirty="0"/>
              <a:t>(9/15, milk, Urbana, </a:t>
            </a:r>
            <a:r>
              <a:rPr lang="en-US" altLang="zh-CN" sz="2800" dirty="0" err="1"/>
              <a:t>Dairy_land</a:t>
            </a:r>
            <a:r>
              <a:rPr lang="en-US" altLang="zh-CN" sz="2800" dirty="0"/>
              <a:t>)  - </a:t>
            </a:r>
            <a:r>
              <a:rPr lang="en-US" altLang="zh-CN" sz="2800" b="1" dirty="0"/>
              <a:t>&lt;</a:t>
            </a:r>
            <a:r>
              <a:rPr lang="en-US" altLang="zh-CN" sz="2800" b="1" dirty="0">
                <a:latin typeface="Times New Roman" pitchFamily="18" charset="0"/>
              </a:rPr>
              <a:t>time, item, location, supplier</a:t>
            </a:r>
            <a:r>
              <a:rPr lang="en-US" altLang="zh-CN" sz="2800" b="1" dirty="0"/>
              <a:t>&gt;</a:t>
            </a:r>
          </a:p>
          <a:p>
            <a:pPr marL="1600200" lvl="1" indent="-685800">
              <a:lnSpc>
                <a:spcPct val="80000"/>
              </a:lnSpc>
              <a:buSzPct val="80000"/>
              <a:buFont typeface="Wingdings" pitchFamily="2" charset="2"/>
              <a:buAutoNum type="arabicPeriod"/>
              <a:defRPr/>
            </a:pPr>
            <a:r>
              <a:rPr lang="en-US" altLang="zh-CN" sz="2800" dirty="0"/>
              <a:t>(9/15, milk, Urbana, *)  - </a:t>
            </a:r>
            <a:r>
              <a:rPr lang="en-US" altLang="zh-CN" sz="2800" b="1" dirty="0"/>
              <a:t>&lt;</a:t>
            </a:r>
            <a:r>
              <a:rPr lang="en-US" altLang="zh-CN" sz="2800" b="1" dirty="0">
                <a:latin typeface="Times New Roman" pitchFamily="18" charset="0"/>
              </a:rPr>
              <a:t>time, item, location</a:t>
            </a:r>
            <a:r>
              <a:rPr lang="en-US" altLang="zh-CN" sz="2800" b="1" dirty="0"/>
              <a:t>&gt;</a:t>
            </a:r>
          </a:p>
          <a:p>
            <a:pPr marL="1600200" lvl="1" indent="-685800">
              <a:lnSpc>
                <a:spcPct val="80000"/>
              </a:lnSpc>
              <a:buSzPct val="80000"/>
              <a:buFont typeface="Wingdings" pitchFamily="2" charset="2"/>
              <a:buAutoNum type="arabicPeriod"/>
              <a:defRPr/>
            </a:pPr>
            <a:r>
              <a:rPr lang="en-US" altLang="zh-CN" sz="2800" dirty="0"/>
              <a:t>(*, milk, Urbana, *)  - </a:t>
            </a:r>
            <a:r>
              <a:rPr lang="en-US" altLang="zh-CN" sz="2800" b="1" dirty="0"/>
              <a:t>&lt;</a:t>
            </a:r>
            <a:r>
              <a:rPr lang="en-US" altLang="zh-CN" sz="2800" b="1" dirty="0">
                <a:latin typeface="Times New Roman" pitchFamily="18" charset="0"/>
              </a:rPr>
              <a:t>item, location</a:t>
            </a:r>
            <a:r>
              <a:rPr lang="en-US" altLang="zh-CN" sz="2800" b="1" dirty="0"/>
              <a:t>&gt;</a:t>
            </a:r>
          </a:p>
          <a:p>
            <a:pPr marL="1600200" lvl="1" indent="-685800">
              <a:lnSpc>
                <a:spcPct val="80000"/>
              </a:lnSpc>
              <a:buSzPct val="80000"/>
              <a:buFont typeface="Wingdings" pitchFamily="2" charset="2"/>
              <a:buAutoNum type="arabicPeriod"/>
              <a:defRPr/>
            </a:pPr>
            <a:r>
              <a:rPr lang="en-US" altLang="zh-CN" sz="2800" dirty="0"/>
              <a:t>(*, milk, Chicago, *) - </a:t>
            </a:r>
            <a:r>
              <a:rPr lang="en-US" altLang="zh-CN" sz="2800" b="1" dirty="0"/>
              <a:t>&lt;</a:t>
            </a:r>
            <a:r>
              <a:rPr lang="en-US" altLang="zh-CN" sz="2800" b="1" dirty="0">
                <a:latin typeface="Times New Roman" pitchFamily="18" charset="0"/>
              </a:rPr>
              <a:t>item, location</a:t>
            </a:r>
            <a:r>
              <a:rPr lang="en-US" altLang="zh-CN" sz="2800" b="1" dirty="0"/>
              <a:t>&gt;</a:t>
            </a:r>
          </a:p>
          <a:p>
            <a:pPr marL="1600200" lvl="1" indent="-685800">
              <a:lnSpc>
                <a:spcPct val="80000"/>
              </a:lnSpc>
              <a:buSzPct val="80000"/>
              <a:buFont typeface="Wingdings" pitchFamily="2" charset="2"/>
              <a:buAutoNum type="arabicPeriod"/>
              <a:defRPr/>
            </a:pPr>
            <a:r>
              <a:rPr lang="en-US" altLang="zh-CN" sz="2800" dirty="0"/>
              <a:t>(*, milk, *, *)  - </a:t>
            </a:r>
            <a:r>
              <a:rPr lang="en-US" altLang="zh-CN" sz="2800" b="1" dirty="0"/>
              <a:t>&lt;</a:t>
            </a:r>
            <a:r>
              <a:rPr lang="en-US" altLang="zh-CN" sz="2800" b="1" dirty="0">
                <a:latin typeface="Times New Roman" pitchFamily="18" charset="0"/>
              </a:rPr>
              <a:t>item</a:t>
            </a:r>
            <a:r>
              <a:rPr lang="en-US" altLang="zh-CN" sz="2800" b="1" dirty="0"/>
              <a:t>&gt;</a:t>
            </a:r>
          </a:p>
        </p:txBody>
      </p:sp>
      <p:sp>
        <p:nvSpPr>
          <p:cNvPr id="2867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1" y="806450"/>
            <a:ext cx="16325850" cy="1730376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pitchFamily="34" charset="-128"/>
              </a:rPr>
              <a:t>How it works – OLAP Cube, space for time</a:t>
            </a:r>
          </a:p>
        </p:txBody>
      </p:sp>
      <p:sp>
        <p:nvSpPr>
          <p:cNvPr id="75" name="Content Placeholder 2"/>
          <p:cNvSpPr>
            <a:spLocks noGrp="1"/>
          </p:cNvSpPr>
          <p:nvPr>
            <p:ph idx="4294967295"/>
          </p:nvPr>
        </p:nvSpPr>
        <p:spPr>
          <a:xfrm>
            <a:off x="4876801" y="2682876"/>
            <a:ext cx="15957550" cy="1295400"/>
          </a:xfrm>
          <a:ln>
            <a:solidFill>
              <a:schemeClr val="accent4"/>
            </a:solidFill>
          </a:ln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3600" dirty="0"/>
              <a:t>Cuboid = one combination of dimensions</a:t>
            </a:r>
          </a:p>
          <a:p>
            <a:pPr eaLnBrk="1" hangingPunct="1">
              <a:defRPr/>
            </a:pPr>
            <a:r>
              <a:rPr lang="en-US" sz="3600" dirty="0"/>
              <a:t>Cube = all combination of dimensions  (all cuboids)</a:t>
            </a:r>
          </a:p>
        </p:txBody>
      </p:sp>
      <p:grpSp>
        <p:nvGrpSpPr>
          <p:cNvPr id="77" name="Group 210"/>
          <p:cNvGrpSpPr>
            <a:grpSpLocks/>
          </p:cNvGrpSpPr>
          <p:nvPr/>
        </p:nvGrpSpPr>
        <p:grpSpPr bwMode="auto">
          <a:xfrm>
            <a:off x="4676777" y="4029077"/>
            <a:ext cx="15904211" cy="5800725"/>
            <a:chOff x="-17" y="874"/>
            <a:chExt cx="5524" cy="1827"/>
          </a:xfrm>
        </p:grpSpPr>
        <p:sp>
          <p:nvSpPr>
            <p:cNvPr id="28677" name="Line 40"/>
            <p:cNvSpPr>
              <a:spLocks noChangeShapeType="1"/>
            </p:cNvSpPr>
            <p:nvPr/>
          </p:nvSpPr>
          <p:spPr bwMode="auto">
            <a:xfrm flipH="1">
              <a:off x="1066" y="1355"/>
              <a:ext cx="1256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78" name="Line 29"/>
            <p:cNvSpPr>
              <a:spLocks noChangeShapeType="1"/>
            </p:cNvSpPr>
            <p:nvPr/>
          </p:nvSpPr>
          <p:spPr bwMode="auto">
            <a:xfrm flipH="1">
              <a:off x="1619" y="1002"/>
              <a:ext cx="301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79" name="Line 30"/>
            <p:cNvSpPr>
              <a:spLocks noChangeShapeType="1"/>
            </p:cNvSpPr>
            <p:nvPr/>
          </p:nvSpPr>
          <p:spPr bwMode="auto">
            <a:xfrm>
              <a:off x="1920" y="1002"/>
              <a:ext cx="402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80" name="Line 31"/>
            <p:cNvSpPr>
              <a:spLocks noChangeShapeType="1"/>
            </p:cNvSpPr>
            <p:nvPr/>
          </p:nvSpPr>
          <p:spPr bwMode="auto">
            <a:xfrm>
              <a:off x="1920" y="1002"/>
              <a:ext cx="1106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81" name="Text Box 3"/>
            <p:cNvSpPr txBox="1">
              <a:spLocks noChangeArrowheads="1"/>
            </p:cNvSpPr>
            <p:nvPr/>
          </p:nvSpPr>
          <p:spPr bwMode="auto">
            <a:xfrm>
              <a:off x="0" y="1536"/>
              <a:ext cx="59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item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682" name="Text Box 4"/>
            <p:cNvSpPr txBox="1">
              <a:spLocks noChangeArrowheads="1"/>
            </p:cNvSpPr>
            <p:nvPr/>
          </p:nvSpPr>
          <p:spPr bwMode="auto">
            <a:xfrm>
              <a:off x="-17" y="2267"/>
              <a:ext cx="108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item, location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683" name="Text Box 5"/>
            <p:cNvSpPr txBox="1">
              <a:spLocks noChangeArrowheads="1"/>
            </p:cNvSpPr>
            <p:nvPr/>
          </p:nvSpPr>
          <p:spPr bwMode="auto">
            <a:xfrm>
              <a:off x="2119" y="2524"/>
              <a:ext cx="181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item, location, supplier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684" name="Text Box 24"/>
            <p:cNvSpPr txBox="1">
              <a:spLocks noChangeArrowheads="1"/>
            </p:cNvSpPr>
            <p:nvPr/>
          </p:nvSpPr>
          <p:spPr bwMode="auto">
            <a:xfrm>
              <a:off x="704" y="1094"/>
              <a:ext cx="30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</a:t>
              </a:r>
            </a:p>
          </p:txBody>
        </p:sp>
        <p:sp>
          <p:nvSpPr>
            <p:cNvPr id="28685" name="Text Box 25"/>
            <p:cNvSpPr txBox="1">
              <a:spLocks noChangeArrowheads="1"/>
            </p:cNvSpPr>
            <p:nvPr/>
          </p:nvSpPr>
          <p:spPr bwMode="auto">
            <a:xfrm>
              <a:off x="1457" y="1104"/>
              <a:ext cx="30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item</a:t>
              </a:r>
            </a:p>
          </p:txBody>
        </p:sp>
        <p:sp>
          <p:nvSpPr>
            <p:cNvPr id="28686" name="Text Box 26"/>
            <p:cNvSpPr txBox="1">
              <a:spLocks noChangeArrowheads="1"/>
            </p:cNvSpPr>
            <p:nvPr/>
          </p:nvSpPr>
          <p:spPr bwMode="auto">
            <a:xfrm>
              <a:off x="2211" y="1104"/>
              <a:ext cx="48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location</a:t>
              </a:r>
            </a:p>
          </p:txBody>
        </p:sp>
        <p:sp>
          <p:nvSpPr>
            <p:cNvPr id="28687" name="Text Box 27"/>
            <p:cNvSpPr txBox="1">
              <a:spLocks noChangeArrowheads="1"/>
            </p:cNvSpPr>
            <p:nvPr/>
          </p:nvSpPr>
          <p:spPr bwMode="auto">
            <a:xfrm>
              <a:off x="2966" y="1104"/>
              <a:ext cx="50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supplier</a:t>
              </a:r>
            </a:p>
          </p:txBody>
        </p:sp>
        <p:sp>
          <p:nvSpPr>
            <p:cNvPr id="28688" name="Line 28"/>
            <p:cNvSpPr>
              <a:spLocks noChangeShapeType="1"/>
            </p:cNvSpPr>
            <p:nvPr/>
          </p:nvSpPr>
          <p:spPr bwMode="auto">
            <a:xfrm flipH="1">
              <a:off x="815" y="1002"/>
              <a:ext cx="1105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89" name="Line 32"/>
            <p:cNvSpPr>
              <a:spLocks noChangeShapeType="1"/>
            </p:cNvSpPr>
            <p:nvPr/>
          </p:nvSpPr>
          <p:spPr bwMode="auto">
            <a:xfrm flipH="1">
              <a:off x="362" y="1355"/>
              <a:ext cx="453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0" name="Line 33"/>
            <p:cNvSpPr>
              <a:spLocks noChangeShapeType="1"/>
            </p:cNvSpPr>
            <p:nvPr/>
          </p:nvSpPr>
          <p:spPr bwMode="auto">
            <a:xfrm>
              <a:off x="815" y="1355"/>
              <a:ext cx="251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1" name="Line 34"/>
            <p:cNvSpPr>
              <a:spLocks noChangeShapeType="1"/>
            </p:cNvSpPr>
            <p:nvPr/>
          </p:nvSpPr>
          <p:spPr bwMode="auto">
            <a:xfrm>
              <a:off x="815" y="1355"/>
              <a:ext cx="954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2" name="Line 35"/>
            <p:cNvSpPr>
              <a:spLocks noChangeShapeType="1"/>
            </p:cNvSpPr>
            <p:nvPr/>
          </p:nvSpPr>
          <p:spPr bwMode="auto">
            <a:xfrm flipH="1">
              <a:off x="362" y="1355"/>
              <a:ext cx="125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3" name="Line 36"/>
            <p:cNvSpPr>
              <a:spLocks noChangeShapeType="1"/>
            </p:cNvSpPr>
            <p:nvPr/>
          </p:nvSpPr>
          <p:spPr bwMode="auto">
            <a:xfrm>
              <a:off x="1619" y="1355"/>
              <a:ext cx="854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4" name="Line 37"/>
            <p:cNvSpPr>
              <a:spLocks noChangeShapeType="1"/>
            </p:cNvSpPr>
            <p:nvPr/>
          </p:nvSpPr>
          <p:spPr bwMode="auto">
            <a:xfrm>
              <a:off x="1619" y="1355"/>
              <a:ext cx="145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5" name="Line 38"/>
            <p:cNvSpPr>
              <a:spLocks noChangeShapeType="1"/>
            </p:cNvSpPr>
            <p:nvPr/>
          </p:nvSpPr>
          <p:spPr bwMode="auto">
            <a:xfrm>
              <a:off x="2322" y="1355"/>
              <a:ext cx="151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6" name="Line 39"/>
            <p:cNvSpPr>
              <a:spLocks noChangeShapeType="1"/>
            </p:cNvSpPr>
            <p:nvPr/>
          </p:nvSpPr>
          <p:spPr bwMode="auto">
            <a:xfrm>
              <a:off x="2322" y="1355"/>
              <a:ext cx="1357" cy="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7" name="Line 41"/>
            <p:cNvSpPr>
              <a:spLocks noChangeShapeType="1"/>
            </p:cNvSpPr>
            <p:nvPr/>
          </p:nvSpPr>
          <p:spPr bwMode="auto">
            <a:xfrm flipH="1">
              <a:off x="1769" y="1387"/>
              <a:ext cx="1257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8" name="Line 42"/>
            <p:cNvSpPr>
              <a:spLocks noChangeShapeType="1"/>
            </p:cNvSpPr>
            <p:nvPr/>
          </p:nvSpPr>
          <p:spPr bwMode="auto">
            <a:xfrm>
              <a:off x="3026" y="1387"/>
              <a:ext cx="5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699" name="Line 43"/>
            <p:cNvSpPr>
              <a:spLocks noChangeShapeType="1"/>
            </p:cNvSpPr>
            <p:nvPr/>
          </p:nvSpPr>
          <p:spPr bwMode="auto">
            <a:xfrm>
              <a:off x="3026" y="1387"/>
              <a:ext cx="653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0" name="Line 44"/>
            <p:cNvSpPr>
              <a:spLocks noChangeShapeType="1"/>
            </p:cNvSpPr>
            <p:nvPr/>
          </p:nvSpPr>
          <p:spPr bwMode="auto">
            <a:xfrm>
              <a:off x="362" y="1771"/>
              <a:ext cx="453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1" name="Line 45"/>
            <p:cNvSpPr>
              <a:spLocks noChangeShapeType="1"/>
            </p:cNvSpPr>
            <p:nvPr/>
          </p:nvSpPr>
          <p:spPr bwMode="auto">
            <a:xfrm>
              <a:off x="362" y="1771"/>
              <a:ext cx="1106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2" name="Line 47"/>
            <p:cNvSpPr>
              <a:spLocks noChangeShapeType="1"/>
            </p:cNvSpPr>
            <p:nvPr/>
          </p:nvSpPr>
          <p:spPr bwMode="auto">
            <a:xfrm>
              <a:off x="1066" y="1771"/>
              <a:ext cx="1105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3" name="Line 48"/>
            <p:cNvSpPr>
              <a:spLocks noChangeShapeType="1"/>
            </p:cNvSpPr>
            <p:nvPr/>
          </p:nvSpPr>
          <p:spPr bwMode="auto">
            <a:xfrm flipH="1">
              <a:off x="1468" y="1771"/>
              <a:ext cx="301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4" name="Line 49"/>
            <p:cNvSpPr>
              <a:spLocks noChangeShapeType="1"/>
            </p:cNvSpPr>
            <p:nvPr/>
          </p:nvSpPr>
          <p:spPr bwMode="auto">
            <a:xfrm>
              <a:off x="1769" y="1771"/>
              <a:ext cx="402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5" name="Line 50"/>
            <p:cNvSpPr>
              <a:spLocks noChangeShapeType="1"/>
            </p:cNvSpPr>
            <p:nvPr/>
          </p:nvSpPr>
          <p:spPr bwMode="auto">
            <a:xfrm flipH="1">
              <a:off x="815" y="1771"/>
              <a:ext cx="1658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6" name="Line 51"/>
            <p:cNvSpPr>
              <a:spLocks noChangeShapeType="1"/>
            </p:cNvSpPr>
            <p:nvPr/>
          </p:nvSpPr>
          <p:spPr bwMode="auto">
            <a:xfrm>
              <a:off x="2473" y="1771"/>
              <a:ext cx="402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7" name="Line 52"/>
            <p:cNvSpPr>
              <a:spLocks noChangeShapeType="1"/>
            </p:cNvSpPr>
            <p:nvPr/>
          </p:nvSpPr>
          <p:spPr bwMode="auto">
            <a:xfrm flipH="1">
              <a:off x="1468" y="1771"/>
              <a:ext cx="1608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8" name="Line 53"/>
            <p:cNvSpPr>
              <a:spLocks noChangeShapeType="1"/>
            </p:cNvSpPr>
            <p:nvPr/>
          </p:nvSpPr>
          <p:spPr bwMode="auto">
            <a:xfrm flipH="1">
              <a:off x="2875" y="1771"/>
              <a:ext cx="201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09" name="Line 54"/>
            <p:cNvSpPr>
              <a:spLocks noChangeShapeType="1"/>
            </p:cNvSpPr>
            <p:nvPr/>
          </p:nvSpPr>
          <p:spPr bwMode="auto">
            <a:xfrm flipH="1">
              <a:off x="2875" y="1771"/>
              <a:ext cx="804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0" name="Line 55"/>
            <p:cNvSpPr>
              <a:spLocks noChangeShapeType="1"/>
            </p:cNvSpPr>
            <p:nvPr/>
          </p:nvSpPr>
          <p:spPr bwMode="auto">
            <a:xfrm flipH="1">
              <a:off x="2171" y="1771"/>
              <a:ext cx="1508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1" name="Line 56"/>
            <p:cNvSpPr>
              <a:spLocks noChangeShapeType="1"/>
            </p:cNvSpPr>
            <p:nvPr/>
          </p:nvSpPr>
          <p:spPr bwMode="auto">
            <a:xfrm>
              <a:off x="815" y="2252"/>
              <a:ext cx="1155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2" name="Line 57"/>
            <p:cNvSpPr>
              <a:spLocks noChangeShapeType="1"/>
            </p:cNvSpPr>
            <p:nvPr/>
          </p:nvSpPr>
          <p:spPr bwMode="auto">
            <a:xfrm>
              <a:off x="1468" y="2220"/>
              <a:ext cx="553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3" name="Line 58"/>
            <p:cNvSpPr>
              <a:spLocks noChangeShapeType="1"/>
            </p:cNvSpPr>
            <p:nvPr/>
          </p:nvSpPr>
          <p:spPr bwMode="auto">
            <a:xfrm flipH="1">
              <a:off x="2021" y="2220"/>
              <a:ext cx="150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4" name="Line 59"/>
            <p:cNvSpPr>
              <a:spLocks noChangeShapeType="1"/>
            </p:cNvSpPr>
            <p:nvPr/>
          </p:nvSpPr>
          <p:spPr bwMode="auto">
            <a:xfrm flipH="1">
              <a:off x="1970" y="2252"/>
              <a:ext cx="905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15" name="Text Box 60"/>
            <p:cNvSpPr txBox="1">
              <a:spLocks noChangeArrowheads="1"/>
            </p:cNvSpPr>
            <p:nvPr/>
          </p:nvSpPr>
          <p:spPr bwMode="auto">
            <a:xfrm>
              <a:off x="755" y="1536"/>
              <a:ext cx="78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location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16" name="Text Box 61"/>
            <p:cNvSpPr txBox="1">
              <a:spLocks noChangeArrowheads="1"/>
            </p:cNvSpPr>
            <p:nvPr/>
          </p:nvSpPr>
          <p:spPr bwMode="auto">
            <a:xfrm>
              <a:off x="1407" y="1776"/>
              <a:ext cx="84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supplier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17" name="Text Box 62"/>
            <p:cNvSpPr txBox="1">
              <a:spLocks noChangeArrowheads="1"/>
            </p:cNvSpPr>
            <p:nvPr/>
          </p:nvSpPr>
          <p:spPr bwMode="auto">
            <a:xfrm>
              <a:off x="2111" y="1573"/>
              <a:ext cx="78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item, location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18" name="Text Box 63"/>
            <p:cNvSpPr txBox="1">
              <a:spLocks noChangeArrowheads="1"/>
            </p:cNvSpPr>
            <p:nvPr/>
          </p:nvSpPr>
          <p:spPr bwMode="auto">
            <a:xfrm>
              <a:off x="2714" y="1756"/>
              <a:ext cx="79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item, supplier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19" name="Text Box 64"/>
            <p:cNvSpPr txBox="1">
              <a:spLocks noChangeArrowheads="1"/>
            </p:cNvSpPr>
            <p:nvPr/>
          </p:nvSpPr>
          <p:spPr bwMode="auto">
            <a:xfrm>
              <a:off x="3531" y="1545"/>
              <a:ext cx="98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location, supplier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20" name="Text Box 65"/>
            <p:cNvSpPr txBox="1">
              <a:spLocks noChangeArrowheads="1"/>
            </p:cNvSpPr>
            <p:nvPr/>
          </p:nvSpPr>
          <p:spPr bwMode="auto">
            <a:xfrm>
              <a:off x="1149" y="2256"/>
              <a:ext cx="117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item, supplier</a:t>
              </a:r>
              <a:endParaRPr lang="en-US" altLang="zh-CN" sz="4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21" name="Text Box 66"/>
            <p:cNvSpPr txBox="1">
              <a:spLocks noChangeArrowheads="1"/>
            </p:cNvSpPr>
            <p:nvPr/>
          </p:nvSpPr>
          <p:spPr bwMode="auto">
            <a:xfrm>
              <a:off x="1677" y="2031"/>
              <a:ext cx="145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time, location, supplier</a:t>
              </a:r>
              <a:endParaRPr lang="en-US" altLang="zh-CN" sz="4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22" name="Text Box 67"/>
            <p:cNvSpPr txBox="1">
              <a:spLocks noChangeArrowheads="1"/>
            </p:cNvSpPr>
            <p:nvPr/>
          </p:nvSpPr>
          <p:spPr bwMode="auto">
            <a:xfrm>
              <a:off x="2635" y="2267"/>
              <a:ext cx="128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en-US" altLang="zh-CN" sz="2800" b="1">
                  <a:solidFill>
                    <a:srgbClr val="796E65"/>
                  </a:solidFill>
                  <a:uFillTx/>
                  <a:latin typeface="Times New Roman" pitchFamily="18" charset="0"/>
                </a:rPr>
                <a:t>item, location, supplier</a:t>
              </a:r>
              <a:endParaRPr lang="en-US" altLang="zh-CN" sz="2800">
                <a:solidFill>
                  <a:srgbClr val="796E65"/>
                </a:solidFill>
                <a:uFillTx/>
                <a:latin typeface="Times New Roman" pitchFamily="18" charset="0"/>
              </a:endParaRPr>
            </a:p>
          </p:txBody>
        </p:sp>
        <p:sp>
          <p:nvSpPr>
            <p:cNvPr id="28723" name="Text Box 68"/>
            <p:cNvSpPr txBox="1">
              <a:spLocks noChangeArrowheads="1"/>
            </p:cNvSpPr>
            <p:nvPr/>
          </p:nvSpPr>
          <p:spPr bwMode="auto">
            <a:xfrm>
              <a:off x="4433" y="874"/>
              <a:ext cx="107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zh-CN" altLang="en-US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0-</a:t>
              </a:r>
              <a:r>
                <a:rPr lang="en-US" altLang="zh-CN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D(apex) cuboid</a:t>
              </a:r>
            </a:p>
          </p:txBody>
        </p:sp>
        <p:sp>
          <p:nvSpPr>
            <p:cNvPr id="28724" name="Text Box 69"/>
            <p:cNvSpPr txBox="1">
              <a:spLocks noChangeArrowheads="1"/>
            </p:cNvSpPr>
            <p:nvPr/>
          </p:nvSpPr>
          <p:spPr bwMode="auto">
            <a:xfrm>
              <a:off x="4421" y="1265"/>
              <a:ext cx="76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zh-CN" altLang="en-US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1-</a:t>
              </a:r>
              <a:r>
                <a:rPr lang="en-US" altLang="zh-CN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D cuboids</a:t>
              </a:r>
            </a:p>
          </p:txBody>
        </p:sp>
        <p:sp>
          <p:nvSpPr>
            <p:cNvPr id="28725" name="Text Box 70"/>
            <p:cNvSpPr txBox="1">
              <a:spLocks noChangeArrowheads="1"/>
            </p:cNvSpPr>
            <p:nvPr/>
          </p:nvSpPr>
          <p:spPr bwMode="auto">
            <a:xfrm>
              <a:off x="4421" y="1713"/>
              <a:ext cx="76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zh-CN" altLang="en-US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2-</a:t>
              </a:r>
              <a:r>
                <a:rPr lang="en-US" altLang="zh-CN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D cuboids</a:t>
              </a:r>
            </a:p>
          </p:txBody>
        </p:sp>
        <p:sp>
          <p:nvSpPr>
            <p:cNvPr id="28726" name="Text Box 71"/>
            <p:cNvSpPr txBox="1">
              <a:spLocks noChangeArrowheads="1"/>
            </p:cNvSpPr>
            <p:nvPr/>
          </p:nvSpPr>
          <p:spPr bwMode="auto">
            <a:xfrm>
              <a:off x="4421" y="2098"/>
              <a:ext cx="76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zh-CN" altLang="en-US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3-</a:t>
              </a:r>
              <a:r>
                <a:rPr lang="en-US" altLang="zh-CN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D cuboids</a:t>
              </a:r>
            </a:p>
          </p:txBody>
        </p:sp>
        <p:sp>
          <p:nvSpPr>
            <p:cNvPr id="28727" name="Text Box 72"/>
            <p:cNvSpPr txBox="1">
              <a:spLocks noChangeArrowheads="1"/>
            </p:cNvSpPr>
            <p:nvPr/>
          </p:nvSpPr>
          <p:spPr bwMode="auto">
            <a:xfrm>
              <a:off x="4421" y="2446"/>
              <a:ext cx="105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Tx/>
              </a:pPr>
              <a:r>
                <a:rPr lang="zh-CN" altLang="en-US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4-</a:t>
              </a:r>
              <a:r>
                <a:rPr lang="en-US" altLang="zh-CN" sz="3200">
                  <a:solidFill>
                    <a:srgbClr val="796E65"/>
                  </a:solidFill>
                  <a:uFillTx/>
                  <a:latin typeface="Times New Roman" pitchFamily="18" charset="0"/>
                </a:rPr>
                <a:t>D(base) cuboid</a:t>
              </a:r>
            </a:p>
          </p:txBody>
        </p:sp>
        <p:sp>
          <p:nvSpPr>
            <p:cNvPr id="28728" name="AutoShape 18"/>
            <p:cNvSpPr>
              <a:spLocks noChangeArrowheads="1"/>
            </p:cNvSpPr>
            <p:nvPr/>
          </p:nvSpPr>
          <p:spPr bwMode="auto">
            <a:xfrm>
              <a:off x="3629" y="1739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29" name="AutoShape 16"/>
            <p:cNvSpPr>
              <a:spLocks noChangeArrowheads="1"/>
            </p:cNvSpPr>
            <p:nvPr/>
          </p:nvSpPr>
          <p:spPr bwMode="auto">
            <a:xfrm>
              <a:off x="2925" y="1355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0" name="AutoShape 7"/>
            <p:cNvSpPr>
              <a:spLocks noChangeArrowheads="1"/>
            </p:cNvSpPr>
            <p:nvPr/>
          </p:nvSpPr>
          <p:spPr bwMode="auto">
            <a:xfrm>
              <a:off x="1870" y="970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1" name="AutoShape 9"/>
            <p:cNvSpPr>
              <a:spLocks noChangeArrowheads="1"/>
            </p:cNvSpPr>
            <p:nvPr/>
          </p:nvSpPr>
          <p:spPr bwMode="auto">
            <a:xfrm>
              <a:off x="1518" y="1323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2" name="AutoShape 10"/>
            <p:cNvSpPr>
              <a:spLocks noChangeArrowheads="1"/>
            </p:cNvSpPr>
            <p:nvPr/>
          </p:nvSpPr>
          <p:spPr bwMode="auto">
            <a:xfrm>
              <a:off x="2272" y="1323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3" name="AutoShape 12"/>
            <p:cNvSpPr>
              <a:spLocks noChangeArrowheads="1"/>
            </p:cNvSpPr>
            <p:nvPr/>
          </p:nvSpPr>
          <p:spPr bwMode="auto">
            <a:xfrm>
              <a:off x="3026" y="1739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4" name="AutoShape 20"/>
            <p:cNvSpPr>
              <a:spLocks noChangeArrowheads="1"/>
            </p:cNvSpPr>
            <p:nvPr/>
          </p:nvSpPr>
          <p:spPr bwMode="auto">
            <a:xfrm>
              <a:off x="2825" y="2188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5" name="AutoShape 13"/>
            <p:cNvSpPr>
              <a:spLocks noChangeArrowheads="1"/>
            </p:cNvSpPr>
            <p:nvPr/>
          </p:nvSpPr>
          <p:spPr bwMode="auto">
            <a:xfrm>
              <a:off x="2423" y="1739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6" name="AutoShape 21"/>
            <p:cNvSpPr>
              <a:spLocks noChangeArrowheads="1"/>
            </p:cNvSpPr>
            <p:nvPr/>
          </p:nvSpPr>
          <p:spPr bwMode="auto">
            <a:xfrm>
              <a:off x="2121" y="2188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7" name="AutoShape 19"/>
            <p:cNvSpPr>
              <a:spLocks noChangeArrowheads="1"/>
            </p:cNvSpPr>
            <p:nvPr/>
          </p:nvSpPr>
          <p:spPr bwMode="auto">
            <a:xfrm>
              <a:off x="1920" y="2604"/>
              <a:ext cx="151" cy="97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8" name="AutoShape 22"/>
            <p:cNvSpPr>
              <a:spLocks noChangeArrowheads="1"/>
            </p:cNvSpPr>
            <p:nvPr/>
          </p:nvSpPr>
          <p:spPr bwMode="auto">
            <a:xfrm>
              <a:off x="1418" y="2188"/>
              <a:ext cx="150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39" name="Line 46"/>
            <p:cNvSpPr>
              <a:spLocks noChangeShapeType="1"/>
            </p:cNvSpPr>
            <p:nvPr/>
          </p:nvSpPr>
          <p:spPr bwMode="auto">
            <a:xfrm flipH="1">
              <a:off x="815" y="1771"/>
              <a:ext cx="251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28740" name="AutoShape 11"/>
            <p:cNvSpPr>
              <a:spLocks noChangeArrowheads="1"/>
            </p:cNvSpPr>
            <p:nvPr/>
          </p:nvSpPr>
          <p:spPr bwMode="auto">
            <a:xfrm>
              <a:off x="1719" y="1739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41" name="AutoShape 8"/>
            <p:cNvSpPr>
              <a:spLocks noChangeArrowheads="1"/>
            </p:cNvSpPr>
            <p:nvPr/>
          </p:nvSpPr>
          <p:spPr bwMode="auto">
            <a:xfrm>
              <a:off x="764" y="1323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42" name="AutoShape 15"/>
            <p:cNvSpPr>
              <a:spLocks noChangeArrowheads="1"/>
            </p:cNvSpPr>
            <p:nvPr/>
          </p:nvSpPr>
          <p:spPr bwMode="auto">
            <a:xfrm>
              <a:off x="312" y="1739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43" name="AutoShape 17"/>
            <p:cNvSpPr>
              <a:spLocks noChangeArrowheads="1"/>
            </p:cNvSpPr>
            <p:nvPr/>
          </p:nvSpPr>
          <p:spPr bwMode="auto">
            <a:xfrm>
              <a:off x="764" y="2188"/>
              <a:ext cx="151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  <p:sp>
          <p:nvSpPr>
            <p:cNvPr id="28744" name="AutoShape 14"/>
            <p:cNvSpPr>
              <a:spLocks noChangeArrowheads="1"/>
            </p:cNvSpPr>
            <p:nvPr/>
          </p:nvSpPr>
          <p:spPr bwMode="auto">
            <a:xfrm>
              <a:off x="1016" y="1739"/>
              <a:ext cx="150" cy="96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ClrTx/>
              </a:pPr>
              <a:endParaRPr lang="en-US" altLang="zh-CN" sz="5600">
                <a:solidFill>
                  <a:srgbClr val="796E65"/>
                </a:solidFill>
                <a:uFillTx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468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0" y="5548544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Source Sans Pro"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dirty="0">
                <a:uFillTx/>
                <a:latin typeface="+mn-lt"/>
                <a:ea typeface="+mn-ea"/>
                <a:cs typeface="+mn-cs"/>
                <a:sym typeface="Calibri"/>
              </a:rPr>
              <a:t>架构和技术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Tx/>
              <a:buFont typeface="Source Sans Pro Light"/>
              <a:buNone/>
              <a:tabLst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http://kyligence.io</a:t>
            </a:r>
          </a:p>
        </p:txBody>
      </p:sp>
    </p:spTree>
    <p:extLst>
      <p:ext uri="{BB962C8B-B14F-4D97-AF65-F5344CB8AC3E}">
        <p14:creationId xmlns:p14="http://schemas.microsoft.com/office/powerpoint/2010/main" val="2085301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2475166" y="12997562"/>
            <a:ext cx="232435" cy="446276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8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9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  <a:ea typeface="+mn-ea"/>
              <a:cs typeface="+mn-cs"/>
            </a:endParaRPr>
          </a:p>
        </p:txBody>
      </p:sp>
      <p:grpSp>
        <p:nvGrpSpPr>
          <p:cNvPr id="80" name="Group 287"/>
          <p:cNvGrpSpPr>
            <a:grpSpLocks/>
          </p:cNvGrpSpPr>
          <p:nvPr/>
        </p:nvGrpSpPr>
        <p:grpSpPr bwMode="auto">
          <a:xfrm>
            <a:off x="1099243" y="2836204"/>
            <a:ext cx="21260490" cy="9975095"/>
            <a:chOff x="1584254" y="2794059"/>
            <a:chExt cx="20978973" cy="10262674"/>
          </a:xfrm>
        </p:grpSpPr>
        <p:grpSp>
          <p:nvGrpSpPr>
            <p:cNvPr id="81" name="Group 257"/>
            <p:cNvGrpSpPr>
              <a:grpSpLocks/>
            </p:cNvGrpSpPr>
            <p:nvPr/>
          </p:nvGrpSpPr>
          <p:grpSpPr bwMode="auto">
            <a:xfrm>
              <a:off x="9526675" y="9084120"/>
              <a:ext cx="6267155" cy="3972613"/>
              <a:chOff x="0" y="964560"/>
              <a:chExt cx="6267153" cy="3972612"/>
            </a:xfrm>
          </p:grpSpPr>
          <p:grpSp>
            <p:nvGrpSpPr>
              <p:cNvPr id="126" name="Group 253"/>
              <p:cNvGrpSpPr>
                <a:grpSpLocks/>
              </p:cNvGrpSpPr>
              <p:nvPr/>
            </p:nvGrpSpPr>
            <p:grpSpPr bwMode="auto">
              <a:xfrm>
                <a:off x="0" y="964560"/>
                <a:ext cx="6267153" cy="2854400"/>
                <a:chOff x="0" y="0"/>
                <a:chExt cx="6267152" cy="2854398"/>
              </a:xfrm>
            </p:grpSpPr>
            <p:grpSp>
              <p:nvGrpSpPr>
                <p:cNvPr id="128" name="Group 24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120706" cy="2288120"/>
                  <a:chOff x="0" y="0"/>
                  <a:chExt cx="4120705" cy="2288119"/>
                </a:xfrm>
              </p:grpSpPr>
              <p:pic>
                <p:nvPicPr>
                  <p:cNvPr id="135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6" name="Shape 24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algn="ctr" eaLnBrk="1" hangingPunct="1"/>
                    <a:endParaRPr lang="en-US" altLang="en-US" sz="22400"/>
                  </a:p>
                </p:txBody>
              </p:sp>
            </p:grpSp>
            <p:grpSp>
              <p:nvGrpSpPr>
                <p:cNvPr id="129" name="Group 249"/>
                <p:cNvGrpSpPr>
                  <a:grpSpLocks/>
                </p:cNvGrpSpPr>
                <p:nvPr/>
              </p:nvGrpSpPr>
              <p:grpSpPr bwMode="auto">
                <a:xfrm>
                  <a:off x="1335057" y="268982"/>
                  <a:ext cx="4120706" cy="2288121"/>
                  <a:chOff x="0" y="0"/>
                  <a:chExt cx="4120705" cy="2288119"/>
                </a:xfrm>
              </p:grpSpPr>
              <p:pic>
                <p:nvPicPr>
                  <p:cNvPr id="133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4" name="Shape 2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algn="ctr" eaLnBrk="1" hangingPunct="1"/>
                    <a:endParaRPr lang="en-US" altLang="en-US" sz="22400"/>
                  </a:p>
                </p:txBody>
              </p:sp>
            </p:grpSp>
            <p:grpSp>
              <p:nvGrpSpPr>
                <p:cNvPr id="130" name="Group 252"/>
                <p:cNvGrpSpPr>
                  <a:grpSpLocks/>
                </p:cNvGrpSpPr>
                <p:nvPr/>
              </p:nvGrpSpPr>
              <p:grpSpPr bwMode="auto">
                <a:xfrm>
                  <a:off x="2146447" y="566278"/>
                  <a:ext cx="4120706" cy="2288121"/>
                  <a:chOff x="0" y="0"/>
                  <a:chExt cx="4120705" cy="2288119"/>
                </a:xfrm>
              </p:grpSpPr>
              <p:pic>
                <p:nvPicPr>
                  <p:cNvPr id="131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2" name="Shape 25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algn="ctr" eaLnBrk="1" hangingPunct="1"/>
                    <a:endParaRPr lang="en-US" altLang="en-US" sz="22400"/>
                  </a:p>
                </p:txBody>
              </p:sp>
            </p:grpSp>
          </p:grpSp>
          <p:sp>
            <p:nvSpPr>
              <p:cNvPr id="127" name="Shape 256"/>
              <p:cNvSpPr/>
              <p:nvPr/>
            </p:nvSpPr>
            <p:spPr>
              <a:xfrm>
                <a:off x="1059229" y="4092773"/>
                <a:ext cx="5108132" cy="8443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01600" tIns="101600" rIns="101600" bIns="101600" anchor="ctr">
                <a:spAutoFit/>
              </a:bodyPr>
              <a:lstStyle>
                <a:lvl1pPr>
                  <a:defRPr sz="3000"/>
                </a:lvl1pPr>
              </a:lstStyle>
              <a:p>
                <a:pPr algn="ctr" eaLnBrk="1" hangingPunct="1">
                  <a:defRPr sz="1800">
                    <a:uFillTx/>
                  </a:defRPr>
                </a:pPr>
                <a:r>
                  <a:rPr sz="4000" dirty="0">
                    <a:solidFill>
                      <a:schemeClr val="tx1"/>
                    </a:solidFill>
                    <a:uFill>
                      <a:solidFill/>
                    </a:uFill>
                  </a:rPr>
                  <a:t>MapReduc</a:t>
                </a:r>
                <a:r>
                  <a:rPr lang="en-US" sz="4000" dirty="0">
                    <a:solidFill>
                      <a:schemeClr val="tx1"/>
                    </a:solidFill>
                    <a:uFill>
                      <a:solidFill/>
                    </a:uFill>
                  </a:rPr>
                  <a:t>e/Spark</a:t>
                </a:r>
                <a:endParaRPr sz="4000" dirty="0">
                  <a:solidFill>
                    <a:schemeClr val="tx1"/>
                  </a:solidFill>
                  <a:uFill>
                    <a:solidFill/>
                  </a:uFill>
                </a:endParaRPr>
              </a:p>
            </p:txBody>
          </p:sp>
        </p:grpSp>
        <p:grpSp>
          <p:nvGrpSpPr>
            <p:cNvPr id="82" name="Group 261"/>
            <p:cNvGrpSpPr>
              <a:grpSpLocks/>
            </p:cNvGrpSpPr>
            <p:nvPr/>
          </p:nvGrpSpPr>
          <p:grpSpPr bwMode="auto">
            <a:xfrm>
              <a:off x="9623968" y="5400774"/>
              <a:ext cx="6368754" cy="2749651"/>
              <a:chOff x="0" y="0"/>
              <a:chExt cx="6368753" cy="2749650"/>
            </a:xfrm>
          </p:grpSpPr>
          <p:pic>
            <p:nvPicPr>
              <p:cNvPr id="123" name="image5.jpg" descr="kylin_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904" y="269065"/>
                <a:ext cx="2211519" cy="2211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Shape 2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368753" cy="2749650"/>
              </a:xfrm>
              <a:prstGeom prst="rect">
                <a:avLst/>
              </a:prstGeom>
              <a:noFill/>
              <a:ln w="25400">
                <a:solidFill>
                  <a:srgbClr val="85888D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/>
                <a:endParaRPr lang="en-US" altLang="en-US" sz="22400"/>
              </a:p>
            </p:txBody>
          </p:sp>
          <p:sp>
            <p:nvSpPr>
              <p:cNvPr id="125" name="Shape 260"/>
              <p:cNvSpPr/>
              <p:nvPr/>
            </p:nvSpPr>
            <p:spPr>
              <a:xfrm>
                <a:off x="2621062" y="256402"/>
                <a:ext cx="3472885" cy="2301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01600" tIns="101600" rIns="101600" bIns="101600" anchor="ctr">
                <a:spAutoFit/>
              </a:bodyPr>
              <a:lstStyle>
                <a:lvl1pPr>
                  <a:defRPr sz="9600">
                    <a:solidFill>
                      <a:srgbClr val="F39019"/>
                    </a:solidFill>
                  </a:defRPr>
                </a:lvl1pPr>
              </a:lstStyle>
              <a:p>
                <a:pPr algn="ctr" eaLnBrk="1" hangingPunct="1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3200" dirty="0">
                    <a:solidFill>
                      <a:srgbClr val="000000"/>
                    </a:solidFill>
                    <a:uFill>
                      <a:solidFill/>
                    </a:uFill>
                  </a:rPr>
                  <a:t>Kylin</a:t>
                </a:r>
              </a:p>
            </p:txBody>
          </p:sp>
        </p:grpSp>
        <p:grpSp>
          <p:nvGrpSpPr>
            <p:cNvPr id="114" name="Group 284"/>
            <p:cNvGrpSpPr>
              <a:grpSpLocks/>
            </p:cNvGrpSpPr>
            <p:nvPr/>
          </p:nvGrpSpPr>
          <p:grpSpPr bwMode="auto">
            <a:xfrm>
              <a:off x="1584254" y="4198910"/>
              <a:ext cx="5992591" cy="4466508"/>
              <a:chOff x="-194023" y="-931109"/>
              <a:chExt cx="5992588" cy="4466504"/>
            </a:xfrm>
          </p:grpSpPr>
          <p:grpSp>
            <p:nvGrpSpPr>
              <p:cNvPr id="115" name="Group 271"/>
              <p:cNvGrpSpPr>
                <a:grpSpLocks/>
              </p:cNvGrpSpPr>
              <p:nvPr/>
            </p:nvGrpSpPr>
            <p:grpSpPr bwMode="auto">
              <a:xfrm>
                <a:off x="3635312" y="-314932"/>
                <a:ext cx="2163253" cy="3850327"/>
                <a:chOff x="1054657" y="-615714"/>
                <a:chExt cx="2163252" cy="3850326"/>
              </a:xfrm>
            </p:grpSpPr>
            <p:pic>
              <p:nvPicPr>
                <p:cNvPr id="121" name="pasted-image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6255" y="-114553"/>
                  <a:ext cx="997590" cy="10737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2" name="Shape 270"/>
                <p:cNvSpPr>
                  <a:spLocks noChangeArrowheads="1"/>
                </p:cNvSpPr>
                <p:nvPr/>
              </p:nvSpPr>
              <p:spPr bwMode="auto">
                <a:xfrm>
                  <a:off x="1054657" y="-615714"/>
                  <a:ext cx="2106752" cy="1842931"/>
                </a:xfrm>
                <a:prstGeom prst="rect">
                  <a:avLst/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algn="ctr" eaLnBrk="1" hangingPunct="1"/>
                  <a:endParaRPr lang="en-US" altLang="en-US" sz="22400"/>
                </a:p>
              </p:txBody>
            </p:sp>
            <p:sp>
              <p:nvSpPr>
                <p:cNvPr id="150" name="Shape 270"/>
                <p:cNvSpPr>
                  <a:spLocks noChangeArrowheads="1"/>
                </p:cNvSpPr>
                <p:nvPr/>
              </p:nvSpPr>
              <p:spPr bwMode="auto">
                <a:xfrm>
                  <a:off x="1111157" y="1391681"/>
                  <a:ext cx="2106752" cy="1842931"/>
                </a:xfrm>
                <a:prstGeom prst="rect">
                  <a:avLst/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algn="ctr" eaLnBrk="1" hangingPunct="1"/>
                  <a:endParaRPr lang="en-US" altLang="en-US" sz="22400"/>
                </a:p>
              </p:txBody>
            </p:sp>
          </p:grpSp>
          <p:sp>
            <p:nvSpPr>
              <p:cNvPr id="116" name="Shape 273"/>
              <p:cNvSpPr/>
              <p:nvPr/>
            </p:nvSpPr>
            <p:spPr bwMode="auto">
              <a:xfrm>
                <a:off x="-462" y="1185363"/>
                <a:ext cx="944587" cy="23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82878" tIns="182878" rIns="182878" bIns="182878" anchor="ctr"/>
              <a:lstStyle/>
              <a:p>
                <a:pPr algn="ctr" eaLnBrk="1" hangingPunct="1">
                  <a:defRPr sz="3200">
                    <a:uFillTx/>
                    <a:latin typeface="+mn-lt"/>
                    <a:ea typeface="+mn-ea"/>
                    <a:cs typeface="+mn-cs"/>
                    <a:sym typeface="Arial"/>
                  </a:defRPr>
                </a:pPr>
                <a:endParaRPr sz="6400">
                  <a:latin typeface="+mn-lt"/>
                  <a:ea typeface="+mn-ea"/>
                  <a:sym typeface="Arial"/>
                </a:endParaRPr>
              </a:p>
            </p:txBody>
          </p:sp>
          <p:sp>
            <p:nvSpPr>
              <p:cNvPr id="117" name="Shape 277"/>
              <p:cNvSpPr/>
              <p:nvPr/>
            </p:nvSpPr>
            <p:spPr bwMode="auto">
              <a:xfrm>
                <a:off x="-462" y="2369481"/>
                <a:ext cx="944587" cy="230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82878" tIns="182878" rIns="182878" bIns="182878" anchor="ctr"/>
              <a:lstStyle/>
              <a:p>
                <a:pPr algn="ctr" eaLnBrk="1" hangingPunct="1">
                  <a:defRPr sz="3200">
                    <a:uFillTx/>
                    <a:latin typeface="+mn-lt"/>
                    <a:ea typeface="+mn-ea"/>
                    <a:cs typeface="+mn-cs"/>
                    <a:sym typeface="Arial"/>
                  </a:defRPr>
                </a:pPr>
                <a:endParaRPr sz="6400">
                  <a:latin typeface="+mn-lt"/>
                  <a:ea typeface="+mn-ea"/>
                  <a:sym typeface="Arial"/>
                </a:endParaRPr>
              </a:p>
            </p:txBody>
          </p:sp>
          <p:grpSp>
            <p:nvGrpSpPr>
              <p:cNvPr id="118" name="Group 283"/>
              <p:cNvGrpSpPr>
                <a:grpSpLocks/>
              </p:cNvGrpSpPr>
              <p:nvPr/>
            </p:nvGrpSpPr>
            <p:grpSpPr bwMode="auto">
              <a:xfrm>
                <a:off x="-194023" y="-931109"/>
                <a:ext cx="1138148" cy="1161011"/>
                <a:chOff x="-194023" y="-931108"/>
                <a:chExt cx="1138147" cy="1161010"/>
              </a:xfrm>
            </p:grpSpPr>
            <p:sp>
              <p:nvSpPr>
                <p:cNvPr id="119" name="Shape 281"/>
                <p:cNvSpPr/>
                <p:nvPr/>
              </p:nvSpPr>
              <p:spPr>
                <a:xfrm>
                  <a:off x="-462" y="-388"/>
                  <a:ext cx="944586" cy="2302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82878" tIns="182878" rIns="182878" bIns="182878" anchor="ctr"/>
                <a:lstStyle/>
                <a:p>
                  <a:pPr algn="ctr" eaLnBrk="1" hangingPunct="1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  <a:endParaRPr sz="6400">
                    <a:latin typeface="+mn-lt"/>
                    <a:ea typeface="+mn-ea"/>
                    <a:sym typeface="Arial"/>
                  </a:endParaRPr>
                </a:p>
              </p:txBody>
            </p:sp>
            <p:sp>
              <p:nvSpPr>
                <p:cNvPr id="120" name="Shape 282"/>
                <p:cNvSpPr/>
                <p:nvPr/>
              </p:nvSpPr>
              <p:spPr>
                <a:xfrm>
                  <a:off x="-194023" y="-931108"/>
                  <a:ext cx="944586" cy="9211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lIns="182878" tIns="182878" rIns="182878" bIns="182878" anchor="ctr"/>
                <a:lstStyle/>
                <a:p>
                  <a:pPr algn="ctr" eaLnBrk="1" hangingPunct="1"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  <a:endParaRPr sz="6400">
                    <a:sym typeface="Arial"/>
                  </a:endParaRPr>
                </a:p>
              </p:txBody>
            </p:sp>
          </p:grpSp>
        </p:grpSp>
        <p:grpSp>
          <p:nvGrpSpPr>
            <p:cNvPr id="84" name="Group 292"/>
            <p:cNvGrpSpPr>
              <a:grpSpLocks/>
            </p:cNvGrpSpPr>
            <p:nvPr/>
          </p:nvGrpSpPr>
          <p:grpSpPr bwMode="auto">
            <a:xfrm>
              <a:off x="9785467" y="2794059"/>
              <a:ext cx="6241755" cy="2396003"/>
              <a:chOff x="0" y="0"/>
              <a:chExt cx="6241753" cy="2396001"/>
            </a:xfrm>
          </p:grpSpPr>
          <p:sp>
            <p:nvSpPr>
              <p:cNvPr id="109" name="Shape 28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241753" cy="1270000"/>
              </a:xfrm>
              <a:prstGeom prst="rect">
                <a:avLst/>
              </a:prstGeom>
              <a:noFill/>
              <a:ln w="25400">
                <a:solidFill>
                  <a:srgbClr val="85888D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/>
                <a:endParaRPr lang="en-US" altLang="en-US" sz="22400"/>
              </a:p>
            </p:txBody>
          </p:sp>
          <p:pic>
            <p:nvPicPr>
              <p:cNvPr id="110" name="pasted-imag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90" y="228600"/>
                <a:ext cx="812801" cy="812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11" name="Shape 290"/>
              <p:cNvSpPr/>
              <p:nvPr/>
            </p:nvSpPr>
            <p:spPr>
              <a:xfrm>
                <a:off x="1585467" y="243356"/>
                <a:ext cx="4383008" cy="718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101600" tIns="101600" rIns="101600" bIns="101600" anchor="ctr">
                <a:spAutoFit/>
              </a:bodyPr>
              <a:lstStyle>
                <a:lvl1pPr>
                  <a:defRPr sz="4000">
                    <a:solidFill>
                      <a:srgbClr val="0365C0"/>
                    </a:solidFill>
                  </a:defRPr>
                </a:lvl1pPr>
              </a:lstStyle>
              <a:p>
                <a:pPr algn="ctr" eaLnBrk="1" hangingPunct="1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3200" dirty="0">
                    <a:solidFill>
                      <a:srgbClr val="000000"/>
                    </a:solidFill>
                    <a:uFill>
                      <a:solidFill/>
                    </a:uFill>
                  </a:rPr>
                  <a:t>BI Tools, Web App…</a:t>
                </a:r>
              </a:p>
            </p:txBody>
          </p:sp>
          <p:sp>
            <p:nvSpPr>
              <p:cNvPr id="112" name="Shape 291"/>
              <p:cNvSpPr/>
              <p:nvPr/>
            </p:nvSpPr>
            <p:spPr>
              <a:xfrm>
                <a:off x="3084588" y="1425841"/>
                <a:ext cx="2757003" cy="970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01600" tIns="101600" rIns="101600" bIns="101600" anchor="ctr">
                <a:spAutoFit/>
              </a:bodyPr>
              <a:lstStyle>
                <a:lvl1pPr>
                  <a:defRPr sz="3000"/>
                </a:lvl1pPr>
              </a:lstStyle>
              <a:p>
                <a:pPr algn="ctr" eaLnBrk="1" hangingPunct="1">
                  <a:defRPr sz="1800">
                    <a:uFillTx/>
                  </a:defRPr>
                </a:pPr>
                <a:r>
                  <a:rPr sz="4800" dirty="0">
                    <a:uFill>
                      <a:solidFill/>
                    </a:uFill>
                  </a:rPr>
                  <a:t>ANSI SQL</a:t>
                </a:r>
              </a:p>
            </p:txBody>
          </p:sp>
        </p:grpSp>
        <p:grpSp>
          <p:nvGrpSpPr>
            <p:cNvPr id="85" name="Group 319"/>
            <p:cNvGrpSpPr>
              <a:grpSpLocks/>
            </p:cNvGrpSpPr>
            <p:nvPr/>
          </p:nvGrpSpPr>
          <p:grpSpPr bwMode="auto">
            <a:xfrm>
              <a:off x="19013089" y="5144391"/>
              <a:ext cx="3550138" cy="3521028"/>
              <a:chOff x="2928329" y="-1"/>
              <a:chExt cx="3550137" cy="3521026"/>
            </a:xfrm>
          </p:grpSpPr>
          <p:grpSp>
            <p:nvGrpSpPr>
              <p:cNvPr id="86" name="Group 295"/>
              <p:cNvGrpSpPr>
                <a:grpSpLocks/>
              </p:cNvGrpSpPr>
              <p:nvPr/>
            </p:nvGrpSpPr>
            <p:grpSpPr bwMode="auto">
              <a:xfrm>
                <a:off x="2928329" y="-1"/>
                <a:ext cx="3550137" cy="3521026"/>
                <a:chOff x="12694" y="0"/>
                <a:chExt cx="3550135" cy="3521023"/>
              </a:xfrm>
            </p:grpSpPr>
            <p:pic>
              <p:nvPicPr>
                <p:cNvPr id="107" name="pasted-imag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187" y="1419481"/>
                  <a:ext cx="2719642" cy="21015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8" name="Shape 294"/>
                <p:cNvSpPr>
                  <a:spLocks noChangeArrowheads="1"/>
                </p:cNvSpPr>
                <p:nvPr/>
              </p:nvSpPr>
              <p:spPr bwMode="auto">
                <a:xfrm>
                  <a:off x="12694" y="0"/>
                  <a:ext cx="3428009" cy="3262412"/>
                </a:xfrm>
                <a:prstGeom prst="roundRect">
                  <a:avLst>
                    <a:gd name="adj" fmla="val 15000"/>
                  </a:avLst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algn="ctr" eaLnBrk="1" hangingPunct="1"/>
                  <a:endParaRPr lang="en-US" altLang="en-US" sz="22400"/>
                </a:p>
              </p:txBody>
            </p:sp>
          </p:grpSp>
          <p:grpSp>
            <p:nvGrpSpPr>
              <p:cNvPr id="87" name="Group 303"/>
              <p:cNvGrpSpPr>
                <a:grpSpLocks/>
              </p:cNvGrpSpPr>
              <p:nvPr/>
            </p:nvGrpSpPr>
            <p:grpSpPr bwMode="auto">
              <a:xfrm>
                <a:off x="3188067" y="693777"/>
                <a:ext cx="945399" cy="819851"/>
                <a:chOff x="0" y="0"/>
                <a:chExt cx="945398" cy="819849"/>
              </a:xfrm>
            </p:grpSpPr>
            <p:sp>
              <p:nvSpPr>
                <p:cNvPr id="103" name="Shape 299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Shape 300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Shape 301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Shape 302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Group 308"/>
              <p:cNvGrpSpPr>
                <a:grpSpLocks/>
              </p:cNvGrpSpPr>
              <p:nvPr/>
            </p:nvGrpSpPr>
            <p:grpSpPr bwMode="auto">
              <a:xfrm>
                <a:off x="4204453" y="693777"/>
                <a:ext cx="945399" cy="819851"/>
                <a:chOff x="0" y="0"/>
                <a:chExt cx="945398" cy="819849"/>
              </a:xfrm>
            </p:grpSpPr>
            <p:sp>
              <p:nvSpPr>
                <p:cNvPr id="99" name="Shape 304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Shape 305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Shape 306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Shape 307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Group 313"/>
              <p:cNvGrpSpPr>
                <a:grpSpLocks/>
              </p:cNvGrpSpPr>
              <p:nvPr/>
            </p:nvGrpSpPr>
            <p:grpSpPr bwMode="auto">
              <a:xfrm>
                <a:off x="5146723" y="693777"/>
                <a:ext cx="945400" cy="819851"/>
                <a:chOff x="0" y="0"/>
                <a:chExt cx="945398" cy="819849"/>
              </a:xfrm>
            </p:grpSpPr>
            <p:sp>
              <p:nvSpPr>
                <p:cNvPr id="95" name="Shape 309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Shape 310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Shape 311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Shape 312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Group 318"/>
              <p:cNvGrpSpPr>
                <a:grpSpLocks/>
              </p:cNvGrpSpPr>
              <p:nvPr/>
            </p:nvGrpSpPr>
            <p:grpSpPr bwMode="auto">
              <a:xfrm>
                <a:off x="3188067" y="1586637"/>
                <a:ext cx="945399" cy="819851"/>
                <a:chOff x="0" y="0"/>
                <a:chExt cx="945398" cy="819849"/>
              </a:xfrm>
            </p:grpSpPr>
            <p:sp>
              <p:nvSpPr>
                <p:cNvPr id="91" name="Shape 314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Shape 315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Shape 316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Shape 317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137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18" y="6828224"/>
            <a:ext cx="1516633" cy="14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8" name="直线箭头连接符 137"/>
          <p:cNvCxnSpPr/>
          <p:nvPr/>
        </p:nvCxnSpPr>
        <p:spPr bwMode="auto">
          <a:xfrm>
            <a:off x="12503150" y="4098266"/>
            <a:ext cx="0" cy="123190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92D050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39" name="直线箭头连接符 138"/>
          <p:cNvCxnSpPr/>
          <p:nvPr/>
        </p:nvCxnSpPr>
        <p:spPr bwMode="auto">
          <a:xfrm flipH="1" flipV="1">
            <a:off x="15870238" y="6671604"/>
            <a:ext cx="2724150" cy="3175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40" name="直线箭头连接符 139"/>
          <p:cNvCxnSpPr/>
          <p:nvPr/>
        </p:nvCxnSpPr>
        <p:spPr bwMode="auto">
          <a:xfrm>
            <a:off x="12387263" y="8059079"/>
            <a:ext cx="14287" cy="8969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41" name="直线箭头连接符 15"/>
          <p:cNvCxnSpPr>
            <a:cxnSpLocks noChangeShapeType="1"/>
          </p:cNvCxnSpPr>
          <p:nvPr/>
        </p:nvCxnSpPr>
        <p:spPr bwMode="auto">
          <a:xfrm>
            <a:off x="7332273" y="5795011"/>
            <a:ext cx="1524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直线箭头连接符 141"/>
          <p:cNvCxnSpPr/>
          <p:nvPr/>
        </p:nvCxnSpPr>
        <p:spPr bwMode="auto">
          <a:xfrm>
            <a:off x="2677205" y="5974727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cxnSp>
        <p:nvCxnSpPr>
          <p:cNvPr id="143" name="直线箭头连接符 142"/>
          <p:cNvCxnSpPr/>
          <p:nvPr/>
        </p:nvCxnSpPr>
        <p:spPr bwMode="auto">
          <a:xfrm>
            <a:off x="2776800" y="7289211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cxnSp>
        <p:nvCxnSpPr>
          <p:cNvPr id="144" name="直线箭头连接符 143"/>
          <p:cNvCxnSpPr/>
          <p:nvPr/>
        </p:nvCxnSpPr>
        <p:spPr bwMode="auto">
          <a:xfrm>
            <a:off x="2788629" y="8156536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sp>
        <p:nvSpPr>
          <p:cNvPr id="145" name="Shape 282"/>
          <p:cNvSpPr/>
          <p:nvPr/>
        </p:nvSpPr>
        <p:spPr bwMode="auto">
          <a:xfrm>
            <a:off x="1086650" y="5383040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algn="ctr" eaLnBrk="1" hangingPunct="1"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sz="6400">
              <a:sym typeface="Arial"/>
            </a:endParaRPr>
          </a:p>
        </p:txBody>
      </p:sp>
      <p:sp>
        <p:nvSpPr>
          <p:cNvPr id="146" name="Shape 282"/>
          <p:cNvSpPr/>
          <p:nvPr/>
        </p:nvSpPr>
        <p:spPr bwMode="auto">
          <a:xfrm>
            <a:off x="1106523" y="7967828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algn="ctr" eaLnBrk="1" hangingPunct="1"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sz="6400">
              <a:sym typeface="Arial"/>
            </a:endParaRPr>
          </a:p>
        </p:txBody>
      </p:sp>
      <p:sp>
        <p:nvSpPr>
          <p:cNvPr id="149" name="Shape 282"/>
          <p:cNvSpPr/>
          <p:nvPr/>
        </p:nvSpPr>
        <p:spPr bwMode="auto">
          <a:xfrm>
            <a:off x="1108084" y="6841536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algn="ctr" eaLnBrk="1" hangingPunct="1"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sz="6400">
              <a:sym typeface="Arial"/>
            </a:endParaRPr>
          </a:p>
        </p:txBody>
      </p:sp>
      <p:cxnSp>
        <p:nvCxnSpPr>
          <p:cNvPr id="151" name="直线箭头连接符 15"/>
          <p:cNvCxnSpPr>
            <a:cxnSpLocks noChangeShapeType="1"/>
          </p:cNvCxnSpPr>
          <p:nvPr/>
        </p:nvCxnSpPr>
        <p:spPr bwMode="auto">
          <a:xfrm>
            <a:off x="7332273" y="7446261"/>
            <a:ext cx="1524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直线箭头连接符 141"/>
          <p:cNvCxnSpPr/>
          <p:nvPr/>
        </p:nvCxnSpPr>
        <p:spPr bwMode="auto">
          <a:xfrm>
            <a:off x="2711484" y="5093914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</p:spTree>
    <p:extLst>
      <p:ext uri="{BB962C8B-B14F-4D97-AF65-F5344CB8AC3E}">
        <p14:creationId xmlns:p14="http://schemas.microsoft.com/office/powerpoint/2010/main" val="14590228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39073" y="233264"/>
            <a:ext cx="10421838" cy="1730376"/>
          </a:xfrm>
        </p:spPr>
        <p:txBody>
          <a:bodyPr/>
          <a:lstStyle/>
          <a:p>
            <a:r>
              <a:rPr lang="en-US" dirty="0"/>
              <a:t>Kylin Architecture Overview</a:t>
            </a:r>
          </a:p>
        </p:txBody>
      </p:sp>
      <p:sp>
        <p:nvSpPr>
          <p:cNvPr id="40" name="Slide Number Placeholder 1"/>
          <p:cNvSpPr txBox="1">
            <a:spLocks/>
          </p:cNvSpPr>
          <p:nvPr/>
        </p:nvSpPr>
        <p:spPr>
          <a:xfrm>
            <a:off x="16277728" y="12546015"/>
            <a:ext cx="42672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</a:pPr>
            <a:fld id="{DDE3914E-3FC7-4BCD-AB42-901E459A2790}" type="slidenum">
              <a:rPr lang="zh-CN" altLang="en-US" sz="2400">
                <a:uFillTx/>
              </a:rPr>
              <a:pPr defTabSz="1828800">
                <a:buClrTx/>
              </a:pPr>
              <a:t>27</a:t>
            </a:fld>
            <a:endParaRPr lang="zh-CN" altLang="en-US" sz="2400">
              <a:uFillTx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311681" y="10746433"/>
            <a:ext cx="4991018" cy="12961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00">
              <a:buClrTx/>
              <a:defRPr/>
            </a:pPr>
            <a:r>
              <a:rPr lang="en-US" altLang="zh-CN" sz="3600" b="1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Cube Builder </a:t>
            </a:r>
            <a:r>
              <a:rPr lang="en-US" altLang="zh-CN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(</a:t>
            </a:r>
            <a:r>
              <a:rPr lang="en-US" altLang="zh-CN" sz="2400" kern="0" dirty="0" err="1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MapReduce</a:t>
            </a:r>
            <a:r>
              <a:rPr lang="en-US" altLang="zh-CN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…)</a:t>
            </a:r>
            <a:endParaRPr lang="zh-CN" altLang="en-US" sz="2400" kern="0" dirty="0">
              <a:solidFill>
                <a:sysClr val="windowText" lastClr="000000"/>
              </a:solidFill>
              <a:uFillTx/>
              <a:latin typeface="Calibri"/>
              <a:ea typeface="宋体"/>
            </a:endParaRPr>
          </a:p>
        </p:txBody>
      </p:sp>
      <p:sp>
        <p:nvSpPr>
          <p:cNvPr id="60" name="TextBox 30"/>
          <p:cNvSpPr txBox="1"/>
          <p:nvPr/>
        </p:nvSpPr>
        <p:spPr>
          <a:xfrm>
            <a:off x="13776176" y="4553745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  <a:defRPr/>
            </a:pPr>
            <a:r>
              <a:rPr lang="en-US" altLang="zh-CN" sz="2800" kern="0" dirty="0">
                <a:solidFill>
                  <a:sysClr val="windowText" lastClr="000000"/>
                </a:solidFill>
                <a:uFillTx/>
              </a:rPr>
              <a:t>SQL</a:t>
            </a:r>
            <a:endParaRPr lang="zh-CN" altLang="en-US" sz="2800" kern="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1" name="TextBox 33"/>
          <p:cNvSpPr txBox="1"/>
          <p:nvPr/>
        </p:nvSpPr>
        <p:spPr>
          <a:xfrm>
            <a:off x="15648383" y="7434065"/>
            <a:ext cx="273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  <a:defRPr/>
            </a:pPr>
            <a:r>
              <a:rPr lang="en-US" altLang="zh-CN" sz="2000" kern="0" dirty="0">
                <a:solidFill>
                  <a:sysClr val="windowText" lastClr="000000"/>
                </a:solidFill>
                <a:uFillTx/>
              </a:rPr>
              <a:t>Low  Latency - Seconds</a:t>
            </a:r>
            <a:endParaRPr lang="zh-CN" altLang="en-US" sz="2000" kern="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311680" y="7578080"/>
            <a:ext cx="5040560" cy="72008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00">
              <a:buClrTx/>
              <a:defRPr/>
            </a:pPr>
            <a:r>
              <a:rPr lang="en-US" altLang="zh-CN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Routing</a:t>
            </a:r>
            <a:endParaRPr lang="zh-CN" altLang="en-US" sz="2400" kern="0" dirty="0">
              <a:solidFill>
                <a:sysClr val="windowText" lastClr="000000"/>
              </a:solidFill>
              <a:uFillTx/>
              <a:latin typeface="Calibri"/>
              <a:ea typeface="宋体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41743" y="2537520"/>
            <a:ext cx="343098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3rd Party App</a:t>
            </a:r>
          </a:p>
          <a:p>
            <a:pPr algn="ctr" hangingPunct="1">
              <a:buClrTx/>
            </a:pPr>
            <a:r>
              <a:rPr lang="en-US" altLang="zh-CN" sz="2400" dirty="0">
                <a:solidFill>
                  <a:sysClr val="windowText" lastClr="000000"/>
                </a:solidFill>
                <a:uFillTx/>
              </a:rPr>
              <a:t>(Web App, Mobile…)</a:t>
            </a:r>
            <a:endParaRPr lang="zh-CN" altLang="en-US" sz="240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015537" y="5129806"/>
            <a:ext cx="7488830" cy="734481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en-US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9311680" y="10026352"/>
            <a:ext cx="5040560" cy="504252"/>
          </a:xfrm>
          <a:prstGeom prst="snip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>
              <a:buClrTx/>
            </a:pPr>
            <a:r>
              <a:rPr lang="en-US" dirty="0">
                <a:solidFill>
                  <a:sysClr val="windowText" lastClr="000000"/>
                </a:solidFill>
                <a:uFillTx/>
              </a:rPr>
              <a:t>Metadata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2057177" y="2537520"/>
            <a:ext cx="3447190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SQL-Based Tool</a:t>
            </a:r>
          </a:p>
          <a:p>
            <a:pPr algn="ctr" hangingPunct="1">
              <a:buClrTx/>
            </a:pPr>
            <a:r>
              <a:rPr lang="en-US" altLang="zh-CN" sz="2400" dirty="0">
                <a:solidFill>
                  <a:sysClr val="windowText" lastClr="000000"/>
                </a:solidFill>
                <a:uFillTx/>
              </a:rPr>
              <a:t>(BI Tools: Tableau…)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311680" y="6569968"/>
            <a:ext cx="5040560" cy="100811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r>
              <a:rPr lang="en-US" altLang="zh-CN" b="1" dirty="0">
                <a:uFillTx/>
              </a:rPr>
              <a:t>Query Engine</a:t>
            </a:r>
          </a:p>
        </p:txBody>
      </p:sp>
      <p:sp>
        <p:nvSpPr>
          <p:cNvPr id="46" name="Can 45"/>
          <p:cNvSpPr/>
          <p:nvPr/>
        </p:nvSpPr>
        <p:spPr>
          <a:xfrm>
            <a:off x="3983088" y="8442176"/>
            <a:ext cx="2440488" cy="2380940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dirty="0">
                <a:solidFill>
                  <a:srgbClr val="000000"/>
                </a:solidFill>
                <a:uFillTx/>
                <a:latin typeface="Arial"/>
              </a:rPr>
              <a:t>Hadoop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dirty="0">
                <a:solidFill>
                  <a:srgbClr val="000000"/>
                </a:solidFill>
                <a:uFillTx/>
                <a:latin typeface="Arial"/>
              </a:rPr>
              <a:t>Hive</a:t>
            </a:r>
          </a:p>
        </p:txBody>
      </p:sp>
      <p:cxnSp>
        <p:nvCxnSpPr>
          <p:cNvPr id="53" name="Elbow Connector 52"/>
          <p:cNvCxnSpPr>
            <a:stCxn id="59" idx="3"/>
            <a:endCxn id="91" idx="3"/>
          </p:cNvCxnSpPr>
          <p:nvPr/>
        </p:nvCxnSpPr>
        <p:spPr>
          <a:xfrm flipV="1">
            <a:off x="14302698" y="10751979"/>
            <a:ext cx="3852024" cy="642526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6" idx="3"/>
            <a:endCxn id="59" idx="1"/>
          </p:cNvCxnSpPr>
          <p:nvPr/>
        </p:nvCxnSpPr>
        <p:spPr>
          <a:xfrm rot="16200000" flipH="1">
            <a:off x="6971812" y="9054636"/>
            <a:ext cx="571388" cy="410834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1" idx="2"/>
          </p:cNvCxnSpPr>
          <p:nvPr/>
        </p:nvCxnSpPr>
        <p:spPr>
          <a:xfrm flipH="1">
            <a:off x="13776176" y="4265712"/>
            <a:ext cx="12276" cy="144016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63" idx="3"/>
            <a:endCxn id="45" idx="0"/>
          </p:cNvCxnSpPr>
          <p:nvPr/>
        </p:nvCxnSpPr>
        <p:spPr>
          <a:xfrm>
            <a:off x="14352241" y="7938120"/>
            <a:ext cx="3998934" cy="504056"/>
          </a:xfrm>
          <a:prstGeom prst="bentConnector2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8040088" y="3689648"/>
            <a:ext cx="3431832" cy="576064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00">
              <a:buClrTx/>
              <a:defRPr/>
            </a:pPr>
            <a:r>
              <a:rPr lang="en-US" altLang="zh-CN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REST API</a:t>
            </a:r>
            <a:endParaRPr lang="zh-CN" altLang="en-US" sz="2400" kern="0" dirty="0">
              <a:solidFill>
                <a:sysClr val="windowText" lastClr="000000"/>
              </a:solidFill>
              <a:uFillTx/>
              <a:latin typeface="Calibri"/>
              <a:ea typeface="宋体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2072536" y="3689648"/>
            <a:ext cx="3431832" cy="57606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00">
              <a:buClrTx/>
              <a:defRPr/>
            </a:pPr>
            <a:r>
              <a:rPr lang="en-US" altLang="zh-CN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rPr>
              <a:t>JDBC/ODBC</a:t>
            </a:r>
            <a:endParaRPr lang="zh-CN" altLang="en-US" sz="2400" kern="0" dirty="0">
              <a:solidFill>
                <a:sysClr val="windowText" lastClr="000000"/>
              </a:solidFill>
              <a:uFillTx/>
              <a:latin typeface="Calibri"/>
              <a:ea typeface="宋体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368464" y="2537522"/>
            <a:ext cx="4608512" cy="2448268"/>
            <a:chOff x="1115616" y="5162802"/>
            <a:chExt cx="2504711" cy="965471"/>
          </a:xfrm>
        </p:grpSpPr>
        <p:sp>
          <p:nvSpPr>
            <p:cNvPr id="75" name="Rounded Rectangle 74"/>
            <p:cNvSpPr/>
            <p:nvPr/>
          </p:nvSpPr>
          <p:spPr>
            <a:xfrm>
              <a:off x="1115616" y="5162802"/>
              <a:ext cx="2504711" cy="96547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28800">
                <a:buClrTx/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4063" y="5218889"/>
              <a:ext cx="2247818" cy="76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hangingPunct="1">
                <a:buClrTx/>
                <a:buFont typeface="Wingdings" charset="2"/>
                <a:buChar char="Ø"/>
              </a:pPr>
              <a:r>
                <a:rPr lang="en-US" altLang="zh-CN" sz="2000" dirty="0">
                  <a:solidFill>
                    <a:sysClr val="windowText" lastClr="000000"/>
                  </a:solidFill>
                  <a:uFillTx/>
                </a:rPr>
                <a:t>Online Analysis Data Flow</a:t>
              </a:r>
            </a:p>
            <a:p>
              <a:pPr marL="342900" indent="-342900" hangingPunct="1">
                <a:buClrTx/>
                <a:buFont typeface="Wingdings" charset="2"/>
                <a:buChar char="Ø"/>
              </a:pPr>
              <a:r>
                <a:rPr lang="en-US" altLang="zh-CN" sz="2000" dirty="0">
                  <a:solidFill>
                    <a:sysClr val="windowText" lastClr="000000"/>
                  </a:solidFill>
                  <a:uFillTx/>
                </a:rPr>
                <a:t>Offline Data Flow</a:t>
              </a:r>
            </a:p>
            <a:p>
              <a:pPr marL="342900" indent="-342900" hangingPunct="1">
                <a:buClrTx/>
                <a:buFont typeface="Wingdings" charset="2"/>
                <a:buChar char="Ø"/>
              </a:pPr>
              <a:endParaRPr lang="en-US" altLang="zh-CN" sz="2000" dirty="0">
                <a:solidFill>
                  <a:sysClr val="windowText" lastClr="000000"/>
                </a:solidFill>
                <a:uFillTx/>
              </a:endParaRPr>
            </a:p>
            <a:p>
              <a:pPr marL="342900" indent="-342900" hangingPunct="1">
                <a:buClrTx/>
                <a:buFont typeface="Wingdings" charset="2"/>
                <a:buChar char="Ø"/>
              </a:pPr>
              <a:r>
                <a:rPr lang="en-US" altLang="zh-CN" sz="2000" dirty="0">
                  <a:solidFill>
                    <a:sysClr val="windowText" lastClr="000000"/>
                  </a:solidFill>
                  <a:uFillTx/>
                </a:rPr>
                <a:t>Clients/Users interactive with Kylin via SQL</a:t>
              </a:r>
            </a:p>
            <a:p>
              <a:pPr marL="342900" indent="-342900" hangingPunct="1">
                <a:buClrTx/>
                <a:buFont typeface="Wingdings" charset="2"/>
                <a:buChar char="Ø"/>
              </a:pPr>
              <a:r>
                <a:rPr lang="en-US" altLang="zh-CN" sz="2000" dirty="0">
                  <a:solidFill>
                    <a:sysClr val="windowText" lastClr="000000"/>
                  </a:solidFill>
                  <a:uFillTx/>
                </a:rPr>
                <a:t>OLAP Cube is transparent to users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3039196" y="5350772"/>
              <a:ext cx="449564" cy="0"/>
            </a:xfrm>
            <a:prstGeom prst="straightConnector1">
              <a:avLst/>
            </a:prstGeom>
            <a:ln>
              <a:solidFill>
                <a:srgbClr val="008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108"/>
            <p:cNvCxnSpPr/>
            <p:nvPr/>
          </p:nvCxnSpPr>
          <p:spPr>
            <a:xfrm flipV="1">
              <a:off x="3034206" y="5506448"/>
              <a:ext cx="457674" cy="96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34"/>
          <p:cNvSpPr txBox="1"/>
          <p:nvPr/>
        </p:nvSpPr>
        <p:spPr>
          <a:xfrm>
            <a:off x="4991201" y="11466513"/>
            <a:ext cx="2823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  <a:defRPr/>
            </a:pPr>
            <a:r>
              <a:rPr lang="en-US" altLang="zh-CN" sz="2000" kern="0" dirty="0">
                <a:solidFill>
                  <a:sysClr val="windowText" lastClr="000000"/>
                </a:solidFill>
                <a:uFillTx/>
              </a:rPr>
              <a:t>Star Schema Data</a:t>
            </a:r>
            <a:endParaRPr lang="zh-CN" altLang="en-US" sz="2000" kern="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89" name="TextBox 34"/>
          <p:cNvSpPr txBox="1"/>
          <p:nvPr/>
        </p:nvSpPr>
        <p:spPr>
          <a:xfrm>
            <a:off x="16425475" y="11466512"/>
            <a:ext cx="2823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  <a:defRPr/>
            </a:pPr>
            <a:r>
              <a:rPr lang="en-US" altLang="zh-CN" sz="2000" kern="0" dirty="0">
                <a:solidFill>
                  <a:sysClr val="windowText" lastClr="000000"/>
                </a:solidFill>
                <a:uFillTx/>
              </a:rPr>
              <a:t>Key Value Data</a:t>
            </a:r>
            <a:endParaRPr lang="zh-CN" altLang="en-US" sz="2000" kern="0" dirty="0">
              <a:solidFill>
                <a:sysClr val="windowText" lastClr="000000"/>
              </a:solidFill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944528" y="8442177"/>
            <a:ext cx="2616840" cy="2309802"/>
            <a:chOff x="7704856" y="3861048"/>
            <a:chExt cx="1308420" cy="1154901"/>
          </a:xfrm>
        </p:grpSpPr>
        <p:sp>
          <p:nvSpPr>
            <p:cNvPr id="45" name="Cube 44"/>
            <p:cNvSpPr/>
            <p:nvPr/>
          </p:nvSpPr>
          <p:spPr>
            <a:xfrm>
              <a:off x="7704856" y="3861048"/>
              <a:ext cx="1156020" cy="1002501"/>
            </a:xfrm>
            <a:prstGeom prst="cube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28800">
                <a:buClrTx/>
                <a:defRPr/>
              </a:pPr>
              <a:r>
                <a:rPr lang="en-US" altLang="zh-CN" sz="3200" kern="0" dirty="0">
                  <a:solidFill>
                    <a:sysClr val="windowText" lastClr="000000"/>
                  </a:solidFill>
                  <a:uFillTx/>
                  <a:latin typeface="Calibri"/>
                  <a:ea typeface="宋体"/>
                </a:rPr>
                <a:t>Data Cube</a:t>
              </a:r>
              <a:endParaRPr lang="zh-CN" altLang="en-US" sz="2000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7857256" y="4013448"/>
              <a:ext cx="1156020" cy="1002501"/>
            </a:xfrm>
            <a:prstGeom prst="cube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28800">
                <a:buClrTx/>
                <a:defRPr/>
              </a:pPr>
              <a:r>
                <a:rPr lang="en-US" altLang="zh-CN" sz="3200" kern="0" dirty="0">
                  <a:solidFill>
                    <a:sysClr val="windowText" lastClr="000000"/>
                  </a:solidFill>
                  <a:uFillTx/>
                  <a:latin typeface="Calibri"/>
                  <a:ea typeface="宋体"/>
                </a:rPr>
                <a:t>OLAP</a:t>
              </a:r>
            </a:p>
            <a:p>
              <a:pPr algn="ctr" defTabSz="1828800">
                <a:buClrTx/>
                <a:defRPr/>
              </a:pPr>
              <a:r>
                <a:rPr lang="en-US" altLang="zh-CN" sz="3200" kern="0" dirty="0">
                  <a:solidFill>
                    <a:sysClr val="windowText" lastClr="000000"/>
                  </a:solidFill>
                  <a:uFillTx/>
                  <a:latin typeface="Calibri"/>
                  <a:ea typeface="宋体"/>
                </a:rPr>
                <a:t>Cubes</a:t>
              </a:r>
            </a:p>
            <a:p>
              <a:pPr algn="ctr" defTabSz="1828800">
                <a:buClrTx/>
                <a:defRPr/>
              </a:pPr>
              <a:r>
                <a:rPr lang="en-US" altLang="zh-CN" sz="2400" i="1" kern="0" dirty="0">
                  <a:solidFill>
                    <a:sysClr val="windowText" lastClr="000000"/>
                  </a:solidFill>
                  <a:uFillTx/>
                  <a:latin typeface="Calibri"/>
                  <a:ea typeface="宋体"/>
                </a:rPr>
                <a:t>(HBase)</a:t>
              </a:r>
              <a:endParaRPr lang="zh-CN" altLang="en-US" sz="2400" i="1" kern="0" dirty="0">
                <a:solidFill>
                  <a:sysClr val="windowText" lastClr="000000"/>
                </a:solidFill>
                <a:uFillTx/>
                <a:latin typeface="Calibri"/>
                <a:ea typeface="宋体"/>
              </a:endParaRPr>
            </a:p>
          </p:txBody>
        </p:sp>
      </p:grpSp>
      <p:cxnSp>
        <p:nvCxnSpPr>
          <p:cNvPr id="79" name="Elbow Connector 78"/>
          <p:cNvCxnSpPr>
            <a:stCxn id="46" idx="1"/>
            <a:endCxn id="63" idx="1"/>
          </p:cNvCxnSpPr>
          <p:nvPr/>
        </p:nvCxnSpPr>
        <p:spPr>
          <a:xfrm rot="5400000" flipH="1" flipV="1">
            <a:off x="7005478" y="6135974"/>
            <a:ext cx="504056" cy="4108348"/>
          </a:xfrm>
          <a:prstGeom prst="bentConnector2">
            <a:avLst/>
          </a:prstGeom>
          <a:ln>
            <a:solidFill>
              <a:srgbClr val="008000"/>
            </a:solidFill>
            <a:prstDash val="lg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743728" y="4265712"/>
            <a:ext cx="0" cy="144016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30"/>
          <p:cNvSpPr txBox="1"/>
          <p:nvPr/>
        </p:nvSpPr>
        <p:spPr>
          <a:xfrm>
            <a:off x="9743728" y="4553745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>
              <a:buClrTx/>
              <a:defRPr/>
            </a:pPr>
            <a:r>
              <a:rPr lang="en-US" altLang="zh-CN" sz="2800" kern="0" dirty="0">
                <a:solidFill>
                  <a:sysClr val="windowText" lastClr="000000"/>
                </a:solidFill>
                <a:uFillTx/>
              </a:rPr>
              <a:t>SQL</a:t>
            </a:r>
            <a:endParaRPr lang="zh-CN" altLang="en-US" sz="2800" kern="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311680" y="5705872"/>
            <a:ext cx="5040560" cy="8640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r>
              <a:rPr lang="en-US" altLang="zh-CN" b="1" dirty="0">
                <a:solidFill>
                  <a:sysClr val="windowText" lastClr="000000"/>
                </a:solidFill>
                <a:uFillTx/>
              </a:rPr>
              <a:t>REST Server</a:t>
            </a:r>
            <a:endParaRPr lang="en-US" altLang="zh-CN" b="1" dirty="0">
              <a:uFillTx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19392" y="7434064"/>
            <a:ext cx="1008112" cy="5184576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en-US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6298444" y="9400009"/>
            <a:ext cx="1765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Data Source </a:t>
            </a:r>
          </a:p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Abstraction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8879632" y="8730208"/>
            <a:ext cx="5904656" cy="3600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en-US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38" name="Rectangle 37"/>
          <p:cNvSpPr/>
          <p:nvPr/>
        </p:nvSpPr>
        <p:spPr>
          <a:xfrm rot="5400000">
            <a:off x="11327904" y="6713984"/>
            <a:ext cx="864096" cy="5184576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en-US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844173" y="8874225"/>
            <a:ext cx="1697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Engine </a:t>
            </a:r>
          </a:p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Abstraction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792400" y="7290048"/>
            <a:ext cx="1008112" cy="5184576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en-US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405115" y="9255993"/>
            <a:ext cx="1697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Storage</a:t>
            </a:r>
          </a:p>
          <a:p>
            <a:pPr algn="ctr" hangingPunct="1">
              <a:buClrTx/>
            </a:pPr>
            <a:r>
              <a:rPr lang="en-US" sz="2400" dirty="0">
                <a:solidFill>
                  <a:srgbClr val="FF0000"/>
                </a:solidFill>
                <a:uFillTx/>
              </a:rPr>
              <a:t>Abstraction </a:t>
            </a:r>
          </a:p>
        </p:txBody>
      </p:sp>
    </p:spTree>
    <p:extLst>
      <p:ext uri="{BB962C8B-B14F-4D97-AF65-F5344CB8AC3E}">
        <p14:creationId xmlns:p14="http://schemas.microsoft.com/office/powerpoint/2010/main" val="1806151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8" grpId="0" animBg="1"/>
      <p:bldP spid="39" grpId="0"/>
      <p:bldP spid="41" grpId="0" animBg="1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Cube Build Job Flow</a:t>
            </a:r>
          </a:p>
        </p:txBody>
      </p:sp>
      <p:pic>
        <p:nvPicPr>
          <p:cNvPr id="5" name="Content Placeholder 4" descr="Process 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1765"/>
          <a:stretch>
            <a:fillRect/>
          </a:stretch>
        </p:blipFill>
        <p:spPr>
          <a:xfrm>
            <a:off x="3695056" y="3113584"/>
            <a:ext cx="16907256" cy="84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42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1" y="807144"/>
            <a:ext cx="16470510" cy="1730376"/>
          </a:xfrm>
        </p:spPr>
        <p:txBody>
          <a:bodyPr/>
          <a:lstStyle/>
          <a:p>
            <a:r>
              <a:rPr lang="en-US" dirty="0"/>
              <a:t>How To Store Cube? – HBase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14" y="3879791"/>
            <a:ext cx="5723384" cy="7631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408" y="2664753"/>
            <a:ext cx="10445950" cy="100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3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1"/>
            <a:ext cx="24384000" cy="13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1160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864100" y="3562351"/>
            <a:ext cx="15840076" cy="83534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2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2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2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2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2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defTabSz="1828800"/>
            <a:r>
              <a:rPr lang="en-US" altLang="zh-CN" sz="4000" dirty="0">
                <a:uFillTx/>
                <a:latin typeface="+mj-lt"/>
              </a:rPr>
              <a:t>Dynamic data management framework.</a:t>
            </a:r>
          </a:p>
          <a:p>
            <a:pPr marL="685800" indent="-685800" defTabSz="1828800"/>
            <a:r>
              <a:rPr lang="en-US" altLang="zh-CN" sz="4000" dirty="0">
                <a:uFillTx/>
                <a:latin typeface="+mj-lt"/>
              </a:rPr>
              <a:t>Formerly known as </a:t>
            </a:r>
            <a:r>
              <a:rPr lang="en-US" altLang="zh-CN" sz="4000" dirty="0" err="1">
                <a:uFillTx/>
                <a:latin typeface="+mj-lt"/>
              </a:rPr>
              <a:t>Optiq</a:t>
            </a:r>
            <a:r>
              <a:rPr lang="en-US" altLang="zh-CN" sz="4000" dirty="0">
                <a:uFillTx/>
                <a:latin typeface="+mj-lt"/>
              </a:rPr>
              <a:t>, Calcite is an Apache incubator project, used by Apache Drill and Apache Hive, among others.</a:t>
            </a:r>
          </a:p>
          <a:p>
            <a:pPr marL="685800" indent="-685800" defTabSz="1828800"/>
            <a:r>
              <a:rPr lang="en-US" altLang="zh-CN" sz="4000" dirty="0">
                <a:uFillTx/>
                <a:latin typeface="+mj-lt"/>
                <a:hlinkClick r:id="rId2"/>
              </a:rPr>
              <a:t>http://optiq.incubator.apache.org</a:t>
            </a:r>
            <a:r>
              <a:rPr lang="en-US" altLang="zh-CN" sz="4000" dirty="0">
                <a:uFillTx/>
                <a:latin typeface="+mj-lt"/>
              </a:rPr>
              <a:t>  </a:t>
            </a:r>
          </a:p>
          <a:p>
            <a:pPr marL="685800" indent="-685800" defTabSz="1828800"/>
            <a:endParaRPr lang="en-US" altLang="zh-CN" sz="4000" dirty="0">
              <a:uFillTx/>
              <a:latin typeface="+mj-lt"/>
            </a:endParaRPr>
          </a:p>
          <a:p>
            <a:pPr marL="685800" indent="-685800" defTabSz="1828800"/>
            <a:endParaRPr lang="en-US" sz="4000" dirty="0">
              <a:uFillTx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312" y="6569968"/>
            <a:ext cx="12901364" cy="66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Query Cube?</a:t>
            </a:r>
          </a:p>
          <a:p>
            <a:r>
              <a:rPr lang="en-US" dirty="0"/>
              <a:t>Query Engine – Calcite</a:t>
            </a:r>
          </a:p>
        </p:txBody>
      </p:sp>
    </p:spTree>
    <p:extLst>
      <p:ext uri="{BB962C8B-B14F-4D97-AF65-F5344CB8AC3E}">
        <p14:creationId xmlns:p14="http://schemas.microsoft.com/office/powerpoint/2010/main" val="15916999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742944" y="3453008"/>
            <a:ext cx="16907256" cy="9021616"/>
          </a:xfrm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Metadata SPI</a:t>
            </a:r>
          </a:p>
          <a:p>
            <a:pPr lvl="1"/>
            <a:r>
              <a:rPr lang="en-US" sz="3600" dirty="0"/>
              <a:t>Provide table schema from </a:t>
            </a:r>
            <a:r>
              <a:rPr lang="en-US" sz="3600" dirty="0" err="1"/>
              <a:t>Kylin</a:t>
            </a:r>
            <a:r>
              <a:rPr lang="en-US" sz="3600" dirty="0"/>
              <a:t> metadata</a:t>
            </a:r>
          </a:p>
          <a:p>
            <a:r>
              <a:rPr lang="en-US" sz="3600" b="1" dirty="0"/>
              <a:t>Optimize Rule</a:t>
            </a:r>
          </a:p>
          <a:p>
            <a:pPr lvl="1"/>
            <a:r>
              <a:rPr lang="en-US" sz="3600" dirty="0"/>
              <a:t>Translate the logic operator into </a:t>
            </a:r>
            <a:r>
              <a:rPr lang="en-US" sz="3600" dirty="0" err="1"/>
              <a:t>Kylin</a:t>
            </a:r>
            <a:r>
              <a:rPr lang="en-US" sz="3600" dirty="0"/>
              <a:t> operator</a:t>
            </a:r>
          </a:p>
          <a:p>
            <a:r>
              <a:rPr lang="en-US" sz="3600" b="1" dirty="0"/>
              <a:t>Relational Operator</a:t>
            </a:r>
          </a:p>
          <a:p>
            <a:pPr lvl="1"/>
            <a:r>
              <a:rPr lang="en-US" sz="3600" dirty="0"/>
              <a:t>Find right cube </a:t>
            </a:r>
          </a:p>
          <a:p>
            <a:pPr lvl="1"/>
            <a:r>
              <a:rPr lang="en-US" sz="3600" dirty="0"/>
              <a:t>Translate SQL into storage engine API call </a:t>
            </a:r>
          </a:p>
          <a:p>
            <a:pPr lvl="1"/>
            <a:r>
              <a:rPr lang="en-US" sz="3600" dirty="0"/>
              <a:t>Generate physical execute plan by linq4j java implementation</a:t>
            </a:r>
          </a:p>
          <a:p>
            <a:r>
              <a:rPr lang="en-US" sz="3600" b="1" dirty="0"/>
              <a:t>Result Enumerator</a:t>
            </a:r>
          </a:p>
          <a:p>
            <a:pPr lvl="1"/>
            <a:r>
              <a:rPr lang="en-US" sz="3600" dirty="0"/>
              <a:t>Translate storage engine result into java implementation result.</a:t>
            </a:r>
          </a:p>
          <a:p>
            <a:r>
              <a:rPr lang="en-US" sz="3600" b="1" dirty="0"/>
              <a:t>SQL Function</a:t>
            </a:r>
          </a:p>
          <a:p>
            <a:pPr lvl="1"/>
            <a:r>
              <a:rPr lang="en-US" sz="3600" dirty="0"/>
              <a:t>Add </a:t>
            </a:r>
            <a:r>
              <a:rPr lang="en-US" sz="3600" dirty="0" err="1"/>
              <a:t>HyperLogLog</a:t>
            </a:r>
            <a:r>
              <a:rPr lang="en-US" sz="3600" dirty="0"/>
              <a:t> for distinct count</a:t>
            </a:r>
          </a:p>
          <a:p>
            <a:pPr lvl="1"/>
            <a:r>
              <a:rPr lang="en-US" sz="3600" dirty="0"/>
              <a:t>Implement date time related functions (i.e. Quarter)</a:t>
            </a:r>
          </a:p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Query Cube?</a:t>
            </a:r>
          </a:p>
          <a:p>
            <a:r>
              <a:rPr lang="en-US" dirty="0"/>
              <a:t>Kylin Extensions on Calcite</a:t>
            </a:r>
          </a:p>
        </p:txBody>
      </p:sp>
    </p:spTree>
    <p:extLst>
      <p:ext uri="{BB962C8B-B14F-4D97-AF65-F5344CB8AC3E}">
        <p14:creationId xmlns:p14="http://schemas.microsoft.com/office/powerpoint/2010/main" val="33733726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1" y="807144"/>
            <a:ext cx="13590190" cy="1730376"/>
          </a:xfrm>
        </p:spPr>
        <p:txBody>
          <a:bodyPr/>
          <a:lstStyle/>
          <a:p>
            <a:r>
              <a:rPr lang="en-US" dirty="0"/>
              <a:t>Query Engine – Kylin Explain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0064" y="2537521"/>
            <a:ext cx="17425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sz="2400" b="1" dirty="0">
                <a:solidFill>
                  <a:srgbClr val="FF0000"/>
                </a:solidFill>
                <a:uFillTx/>
              </a:rPr>
              <a:t>SELECT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test_cal_dt.week_beg_dt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test_category.category_name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test_category.lvl2_name, test_category.lvl3_name,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test_kylin_fact.lstg_format_name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test_sites.site_name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</a:t>
            </a:r>
            <a:r>
              <a:rPr lang="en-US" sz="2400" dirty="0">
                <a:solidFill>
                  <a:srgbClr val="0000FF"/>
                </a:solidFill>
                <a:uFillTx/>
              </a:rPr>
              <a:t>SUM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(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test_kylin_fact.price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) </a:t>
            </a:r>
            <a:r>
              <a:rPr lang="en-US" sz="2400" dirty="0">
                <a:solidFill>
                  <a:srgbClr val="0000FF"/>
                </a:solidFill>
                <a:uFillTx/>
              </a:rPr>
              <a:t>AS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GMV, </a:t>
            </a:r>
            <a:r>
              <a:rPr lang="en-US" sz="2400" dirty="0">
                <a:solidFill>
                  <a:srgbClr val="0000FF"/>
                </a:solidFill>
                <a:uFillTx/>
              </a:rPr>
              <a:t>COUNT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(*) </a:t>
            </a:r>
            <a:r>
              <a:rPr lang="en-US" sz="2400" dirty="0">
                <a:solidFill>
                  <a:srgbClr val="0000FF"/>
                </a:solidFill>
                <a:uFillTx/>
              </a:rPr>
              <a:t>AS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TRANS_CNT</a:t>
            </a:r>
          </a:p>
          <a:p>
            <a:pPr hangingPunct="1">
              <a:buClrTx/>
            </a:pPr>
            <a:r>
              <a:rPr lang="en-US" sz="2400" b="1" dirty="0">
                <a:solidFill>
                  <a:srgbClr val="FF0000"/>
                </a:solidFill>
                <a:uFillTx/>
              </a:rPr>
              <a:t>FROM 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</a:p>
          <a:p>
            <a:pPr hangingPunct="1">
              <a:buClrTx/>
            </a:pPr>
            <a:r>
              <a:rPr lang="en-US" sz="2400" dirty="0">
                <a:solidFill>
                  <a:sysClr val="windowText" lastClr="000000"/>
                </a:solidFill>
                <a:uFillTx/>
              </a:rPr>
              <a:t>  </a:t>
            </a:r>
            <a:r>
              <a:rPr lang="en-US" sz="2400" dirty="0">
                <a:solidFill>
                  <a:srgbClr val="0000FF"/>
                </a:solidFill>
                <a:uFillTx/>
              </a:rPr>
              <a:t>LEFT JOIN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test_cal_dt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>
                <a:solidFill>
                  <a:srgbClr val="0000FF"/>
                </a:solidFill>
                <a:uFillTx/>
              </a:rPr>
              <a:t>ON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test_kylin_fact.cal_dt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test_cal_dt.cal_dt</a:t>
            </a:r>
            <a:endParaRPr lang="en-US" sz="2400" dirty="0">
              <a:solidFill>
                <a:sysClr val="windowText" lastClr="000000"/>
              </a:solidFill>
              <a:uFillTx/>
            </a:endParaRPr>
          </a:p>
          <a:p>
            <a:pPr hangingPunct="1">
              <a:buClrTx/>
            </a:pPr>
            <a:r>
              <a:rPr lang="en-US" sz="2400" dirty="0">
                <a:solidFill>
                  <a:sysClr val="windowText" lastClr="000000"/>
                </a:solidFill>
                <a:uFillTx/>
              </a:rPr>
              <a:t>  </a:t>
            </a:r>
            <a:r>
              <a:rPr lang="en-US" sz="2400" dirty="0">
                <a:solidFill>
                  <a:srgbClr val="0000FF"/>
                </a:solidFill>
                <a:uFillTx/>
              </a:rPr>
              <a:t>LEFT JOIN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test_category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>
                <a:solidFill>
                  <a:srgbClr val="0000FF"/>
                </a:solidFill>
                <a:uFillTx/>
              </a:rPr>
              <a:t>ON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test_kylin_fact.leaf_categ_id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test_category.leaf_categ_id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 </a:t>
            </a:r>
            <a:r>
              <a:rPr lang="en-US" sz="2400" dirty="0">
                <a:solidFill>
                  <a:srgbClr val="0000FF"/>
                </a:solidFill>
                <a:uFillTx/>
              </a:rPr>
              <a:t>AND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test_kylin_fact.lstg_site_id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test_category.site_id</a:t>
            </a:r>
            <a:endParaRPr lang="en-US" sz="2400" dirty="0">
              <a:solidFill>
                <a:sysClr val="windowText" lastClr="000000"/>
              </a:solidFill>
              <a:uFillTx/>
            </a:endParaRPr>
          </a:p>
          <a:p>
            <a:pPr hangingPunct="1">
              <a:buClrTx/>
            </a:pPr>
            <a:r>
              <a:rPr lang="en-US" sz="2400" dirty="0">
                <a:solidFill>
                  <a:sysClr val="windowText" lastClr="000000"/>
                </a:solidFill>
                <a:uFillTx/>
              </a:rPr>
              <a:t>  </a:t>
            </a:r>
            <a:r>
              <a:rPr lang="en-US" sz="2400" dirty="0">
                <a:solidFill>
                  <a:srgbClr val="0000FF"/>
                </a:solidFill>
                <a:uFillTx/>
              </a:rPr>
              <a:t>LEFT JOIN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test_sites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>
                <a:solidFill>
                  <a:srgbClr val="0000FF"/>
                </a:solidFill>
                <a:uFillTx/>
              </a:rPr>
              <a:t>ON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test_kylin_fact.lstg_site_id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test_sites.site_id</a:t>
            </a:r>
            <a:endParaRPr lang="en-US" sz="2400" dirty="0">
              <a:solidFill>
                <a:sysClr val="windowText" lastClr="000000"/>
              </a:solidFill>
              <a:uFillTx/>
            </a:endParaRPr>
          </a:p>
          <a:p>
            <a:pPr hangingPunct="1">
              <a:buClrTx/>
            </a:pPr>
            <a:r>
              <a:rPr lang="en-US" sz="2400" b="1" dirty="0">
                <a:solidFill>
                  <a:srgbClr val="FF0000"/>
                </a:solidFill>
                <a:uFillTx/>
              </a:rPr>
              <a:t>WHERE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test_kylin_fact.seller_id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123456</a:t>
            </a:r>
            <a:r>
              <a:rPr lang="en-US" sz="2400" dirty="0">
                <a:solidFill>
                  <a:srgbClr val="0000FF"/>
                </a:solidFill>
                <a:uFillTx/>
              </a:rPr>
              <a:t>OR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test_kylin_fact.lstg_format_name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 = ’New'</a:t>
            </a:r>
          </a:p>
          <a:p>
            <a:pPr hangingPunct="1">
              <a:buClrTx/>
            </a:pPr>
            <a:r>
              <a:rPr lang="en-US" sz="2400" b="1" dirty="0">
                <a:solidFill>
                  <a:srgbClr val="FF0000"/>
                </a:solidFill>
                <a:uFillTx/>
              </a:rPr>
              <a:t>GROUP BY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test_cal_dt.week_beg_dt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test_category.category_name</a:t>
            </a:r>
            <a:r>
              <a:rPr lang="en-US" sz="2400" dirty="0">
                <a:solidFill>
                  <a:sysClr val="windowText" lastClr="000000"/>
                </a:solidFill>
                <a:uFillTx/>
              </a:rPr>
              <a:t>, test_category.lvl2_name, test_category.lvl3_name, </a:t>
            </a:r>
            <a:r>
              <a:rPr lang="en-US" sz="2400" dirty="0" err="1">
                <a:solidFill>
                  <a:sysClr val="windowText" lastClr="000000"/>
                </a:solidFill>
                <a:uFillTx/>
              </a:rPr>
              <a:t>test_kylin_fact.lstg_format_name,test_sites.site_name</a:t>
            </a:r>
            <a:endParaRPr lang="en-US" sz="2400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3088" y="7146032"/>
            <a:ext cx="17352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fr-FR" sz="2400" b="1" dirty="0" err="1">
                <a:solidFill>
                  <a:srgbClr val="0000FF"/>
                </a:solidFill>
                <a:uFillTx/>
              </a:rPr>
              <a:t>OLAPToEnumerableConverter</a:t>
            </a:r>
            <a:endParaRPr lang="fr-FR" sz="2400" b="1" dirty="0">
              <a:solidFill>
                <a:srgbClr val="0000FF"/>
              </a:solidFill>
              <a:uFillTx/>
            </a:endParaRP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OLAPProjectRel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(WEEK_BEG_DT=[$0],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category_name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=[$1], CATEG_LVL2_NAME=[$2], CATEG_LVL3_NAME=[$3], LSTG_FORMAT_NAME=[$4], SITE_NAME=[$5], GMV=[CASE(=($7, 0),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null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, $6)], TRANS_CNT=[$8])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OLAPAggregateRel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(group=[{0, 1, 2, 3, 4, 5}], agg#0=[$SUM0($6)], agg#1=[COUNT($6)], TRANS_CNT=[COUNT()])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OLAPProjectRel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(WEEK_BEG_DT=[$13],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category_name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=[$21], CATEG_LVL2_NAME=[$15], CATEG_LVL3_NAME=[$14], LSTG_FORMAT_NAME=[$5], SITE_NAME=[$23], PRICE=[$0])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OLAPFilterRel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(condition=[OR(=($3, 123456), =($5, ’New'))])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OLAPJoinRel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(condition=[=($2, $25)],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joinType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left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OLAPJoinRel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(condition=[AND(=($6, $22), =($2, $17))],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joinType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left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OLAPJoinRel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(condition=[=($4, $12)],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joinType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left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OLAPTableScan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(table=[[DEFAULT, TEST_KYLIN_FACT]],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fields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=[[0, 1, 2, 3, 4, 5, 6, 7, 8, 9, 10, 11]])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OLAPTableScan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(table=[[DEFAULT, TEST_CAL_DT]],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fields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=[[0, 1]])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OLAPTableScan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(table=[[DEFAULT,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test_category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]],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fields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=[[0, 1, 2, 3, 4, 5, 6, 7, 8]])</a:t>
            </a:r>
          </a:p>
          <a:p>
            <a:pPr hangingPunct="1">
              <a:buClrTx/>
            </a:pPr>
            <a:r>
              <a:rPr lang="fr-FR" sz="2400" dirty="0">
                <a:solidFill>
                  <a:sysClr val="windowText" lastClr="000000"/>
                </a:solidFill>
                <a:uFillTx/>
              </a:rPr>
              <a:t>            </a:t>
            </a:r>
            <a:r>
              <a:rPr lang="fr-FR" sz="2400" b="1" dirty="0" err="1">
                <a:solidFill>
                  <a:srgbClr val="0000FF"/>
                </a:solidFill>
                <a:uFillTx/>
              </a:rPr>
              <a:t>OLAPTableScan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(table=[[DEFAULT, TEST_SITES]], </a:t>
            </a:r>
            <a:r>
              <a:rPr lang="fr-FR" sz="2400" dirty="0" err="1">
                <a:solidFill>
                  <a:sysClr val="windowText" lastClr="000000"/>
                </a:solidFill>
                <a:uFillTx/>
              </a:rPr>
              <a:t>fields</a:t>
            </a:r>
            <a:r>
              <a:rPr lang="fr-FR" sz="2400" dirty="0">
                <a:solidFill>
                  <a:sysClr val="windowText" lastClr="000000"/>
                </a:solidFill>
                <a:uFillTx/>
              </a:rPr>
              <a:t>=[[0, 1, 2]])</a:t>
            </a:r>
            <a:endParaRPr lang="en-US" sz="2400" dirty="0">
              <a:solidFill>
                <a:sysClr val="windowText" lastClr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2559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b="1" dirty="0"/>
              <a:t>Plugin-able storage engine</a:t>
            </a:r>
          </a:p>
          <a:p>
            <a:pPr lvl="1"/>
            <a:r>
              <a:rPr lang="en-US" sz="3600" dirty="0"/>
              <a:t>Common iterator interface for storage engine</a:t>
            </a:r>
          </a:p>
          <a:p>
            <a:pPr lvl="1"/>
            <a:r>
              <a:rPr lang="en-US" sz="3600" dirty="0"/>
              <a:t>Isolate query engine from underline storage</a:t>
            </a:r>
          </a:p>
          <a:p>
            <a:endParaRPr lang="en-US" sz="3600" dirty="0"/>
          </a:p>
          <a:p>
            <a:r>
              <a:rPr lang="en-US" sz="3600" b="1" dirty="0"/>
              <a:t>Translate cube query into </a:t>
            </a:r>
            <a:r>
              <a:rPr lang="en-US" sz="3600" b="1" dirty="0" err="1"/>
              <a:t>HBase</a:t>
            </a:r>
            <a:r>
              <a:rPr lang="en-US" sz="3600" b="1" dirty="0"/>
              <a:t> table scan</a:t>
            </a:r>
          </a:p>
          <a:p>
            <a:pPr lvl="1"/>
            <a:r>
              <a:rPr lang="en-US" sz="3600" dirty="0"/>
              <a:t>Columns, Groups </a:t>
            </a:r>
            <a:r>
              <a:rPr lang="en-US" sz="3600" dirty="0">
                <a:sym typeface="Wingdings"/>
              </a:rPr>
              <a:t> Cuboid ID</a:t>
            </a:r>
          </a:p>
          <a:p>
            <a:pPr lvl="1"/>
            <a:r>
              <a:rPr lang="en-US" sz="3600" dirty="0">
                <a:sym typeface="Wingdings"/>
              </a:rPr>
              <a:t>Filters -&gt; Scan Range (Row Key)</a:t>
            </a:r>
          </a:p>
          <a:p>
            <a:pPr lvl="1"/>
            <a:r>
              <a:rPr lang="en-US" sz="3600" dirty="0">
                <a:sym typeface="Wingdings"/>
              </a:rPr>
              <a:t>Aggregations -&gt; Measure Columns (Row Values)</a:t>
            </a:r>
          </a:p>
          <a:p>
            <a:pPr lvl="2"/>
            <a:endParaRPr lang="en-US" sz="3600" dirty="0">
              <a:sym typeface="Wingdings"/>
            </a:endParaRPr>
          </a:p>
          <a:p>
            <a:r>
              <a:rPr lang="en-US" sz="3600" b="1" dirty="0"/>
              <a:t>Scan </a:t>
            </a:r>
            <a:r>
              <a:rPr lang="en-US" sz="3600" b="1" dirty="0" err="1"/>
              <a:t>HBase</a:t>
            </a:r>
            <a:r>
              <a:rPr lang="en-US" sz="3600" b="1" dirty="0"/>
              <a:t> table and translate </a:t>
            </a:r>
            <a:r>
              <a:rPr lang="en-US" sz="3600" b="1" dirty="0" err="1"/>
              <a:t>HBase</a:t>
            </a:r>
            <a:r>
              <a:rPr lang="en-US" sz="3600" b="1" dirty="0"/>
              <a:t> result into cube result</a:t>
            </a:r>
          </a:p>
          <a:p>
            <a:pPr lvl="1"/>
            <a:r>
              <a:rPr lang="en-US" sz="3600" dirty="0" err="1"/>
              <a:t>HBase</a:t>
            </a:r>
            <a:r>
              <a:rPr lang="en-US" sz="3600" dirty="0"/>
              <a:t> Result (key + value) -&gt; Cube Result (dimensions + measures)</a:t>
            </a:r>
          </a:p>
          <a:p>
            <a:pPr marL="0" lvl="1" indent="0">
              <a:buNone/>
            </a:pPr>
            <a:endParaRPr lang="en-US" sz="3600" dirty="0"/>
          </a:p>
          <a:p>
            <a:pPr marL="228600" lvl="1" indent="-228600">
              <a:buFont typeface="Arial" charset="0"/>
              <a:buChar char="•"/>
            </a:pPr>
            <a:endParaRPr lang="en-US" sz="3600" dirty="0"/>
          </a:p>
          <a:p>
            <a:pPr marL="228600" lvl="1" indent="-228600">
              <a:buFont typeface="Arial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Query Cube?</a:t>
            </a:r>
          </a:p>
          <a:p>
            <a:r>
              <a:rPr lang="en-US" dirty="0"/>
              <a:t>Storage Engine</a:t>
            </a:r>
          </a:p>
        </p:txBody>
      </p:sp>
    </p:spTree>
    <p:extLst>
      <p:ext uri="{BB962C8B-B14F-4D97-AF65-F5344CB8AC3E}">
        <p14:creationId xmlns:p14="http://schemas.microsoft.com/office/powerpoint/2010/main" val="100351190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dirty="0"/>
              <a:t>Curse of dimensionality: N dimension cube has 2</a:t>
            </a:r>
            <a:r>
              <a:rPr lang="en-US" sz="3600" baseline="30000" dirty="0"/>
              <a:t>N</a:t>
            </a:r>
            <a:r>
              <a:rPr lang="en-US" sz="3600" dirty="0"/>
              <a:t> cuboid</a:t>
            </a:r>
          </a:p>
          <a:p>
            <a:pPr lvl="1"/>
            <a:r>
              <a:rPr lang="en-US" sz="3600" dirty="0"/>
              <a:t>Full Cube vs. Partial Cube </a:t>
            </a:r>
          </a:p>
          <a:p>
            <a:endParaRPr lang="en-US" sz="3600" dirty="0"/>
          </a:p>
          <a:p>
            <a:r>
              <a:rPr lang="en-US" sz="3600" dirty="0"/>
              <a:t>Hugh data volume</a:t>
            </a:r>
          </a:p>
          <a:p>
            <a:pPr lvl="1"/>
            <a:r>
              <a:rPr lang="en-US" sz="3600" dirty="0"/>
              <a:t>Dictionary Encoding</a:t>
            </a:r>
          </a:p>
          <a:p>
            <a:pPr lvl="1"/>
            <a:r>
              <a:rPr lang="en-US" sz="3600" dirty="0"/>
              <a:t>Incremental Building</a:t>
            </a:r>
          </a:p>
          <a:p>
            <a:endParaRPr lang="en-US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Optimize Cube?</a:t>
            </a:r>
          </a:p>
          <a:p>
            <a:r>
              <a:rPr lang="en-US" dirty="0"/>
              <a:t>Cube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37357379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Full Cube</a:t>
            </a:r>
          </a:p>
          <a:p>
            <a:pPr lvl="1"/>
            <a:r>
              <a:rPr lang="en-US" dirty="0"/>
              <a:t>Pre-aggregate all dimension combinations</a:t>
            </a:r>
          </a:p>
          <a:p>
            <a:pPr lvl="1"/>
            <a:r>
              <a:rPr lang="en-US" dirty="0"/>
              <a:t>“Curse of dimensionality”: N dimension cube has 2</a:t>
            </a:r>
            <a:r>
              <a:rPr lang="en-US" baseline="30000" dirty="0"/>
              <a:t>N</a:t>
            </a:r>
            <a:r>
              <a:rPr lang="en-US" dirty="0"/>
              <a:t> cuboid.</a:t>
            </a:r>
          </a:p>
          <a:p>
            <a:endParaRPr lang="en-US" dirty="0"/>
          </a:p>
          <a:p>
            <a:r>
              <a:rPr lang="en-US" b="1" dirty="0"/>
              <a:t>Partial Cube</a:t>
            </a:r>
          </a:p>
          <a:p>
            <a:pPr lvl="1"/>
            <a:r>
              <a:rPr lang="en-US" dirty="0"/>
              <a:t>To avoid dimension explosion, we divide the dimensions into different aggregation groups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N+M+L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+ 2</a:t>
            </a:r>
            <a:r>
              <a:rPr lang="en-US" baseline="30000" dirty="0">
                <a:sym typeface="Wingdings"/>
              </a:rPr>
              <a:t>M</a:t>
            </a:r>
            <a:r>
              <a:rPr lang="en-US" dirty="0">
                <a:sym typeface="Wingdings"/>
              </a:rPr>
              <a:t> + 2</a:t>
            </a:r>
            <a:r>
              <a:rPr lang="en-US" baseline="30000" dirty="0">
                <a:sym typeface="Wingdings"/>
              </a:rPr>
              <a:t>L</a:t>
            </a:r>
            <a:endParaRPr lang="en-US" baseline="30000" dirty="0"/>
          </a:p>
          <a:p>
            <a:pPr lvl="1"/>
            <a:r>
              <a:rPr lang="en-US" dirty="0"/>
              <a:t>For cube with 30 dimensions, if we divide these dimensions into 3 group, the cuboid number will reduce from 1 Billion to 3 Thousands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30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10</a:t>
            </a:r>
            <a:r>
              <a:rPr lang="en-US" dirty="0">
                <a:sym typeface="Wingdings"/>
              </a:rPr>
              <a:t> + 2</a:t>
            </a:r>
            <a:r>
              <a:rPr lang="en-US" baseline="30000" dirty="0">
                <a:sym typeface="Wingdings"/>
              </a:rPr>
              <a:t>10</a:t>
            </a:r>
            <a:r>
              <a:rPr lang="en-US" dirty="0">
                <a:sym typeface="Wingdings"/>
              </a:rPr>
              <a:t> + 2</a:t>
            </a:r>
            <a:r>
              <a:rPr lang="en-US" baseline="30000" dirty="0">
                <a:sym typeface="Wingdings"/>
              </a:rPr>
              <a:t>10</a:t>
            </a:r>
            <a:endParaRPr lang="en-US" baseline="30000" dirty="0"/>
          </a:p>
          <a:p>
            <a:pPr lvl="1"/>
            <a:r>
              <a:rPr lang="en-US" dirty="0"/>
              <a:t>Tradeoff between online aggregation and offline pre-aggregation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Optimize Cube?</a:t>
            </a:r>
          </a:p>
          <a:p>
            <a:r>
              <a:rPr lang="en-US" dirty="0"/>
              <a:t>Full Cube vs. Partial Cube</a:t>
            </a:r>
          </a:p>
        </p:txBody>
      </p:sp>
    </p:spTree>
    <p:extLst>
      <p:ext uri="{BB962C8B-B14F-4D97-AF65-F5344CB8AC3E}">
        <p14:creationId xmlns:p14="http://schemas.microsoft.com/office/powerpoint/2010/main" val="203661089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11413" b="-11413"/>
          <a:stretch>
            <a:fillRect/>
          </a:stretch>
        </p:blipFill>
        <p:spPr>
          <a:xfrm>
            <a:off x="4131512" y="2133159"/>
            <a:ext cx="15840076" cy="1113790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Optimize Cube?</a:t>
            </a:r>
          </a:p>
          <a:p>
            <a:r>
              <a:rPr lang="en-US" dirty="0"/>
              <a:t>Partial Cube</a:t>
            </a:r>
          </a:p>
        </p:txBody>
      </p:sp>
    </p:spTree>
    <p:extLst>
      <p:ext uri="{BB962C8B-B14F-4D97-AF65-F5344CB8AC3E}">
        <p14:creationId xmlns:p14="http://schemas.microsoft.com/office/powerpoint/2010/main" val="157192669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Data cube has lost of duplicated dimension values </a:t>
            </a:r>
          </a:p>
          <a:p>
            <a:endParaRPr lang="en-US" sz="3200" dirty="0"/>
          </a:p>
          <a:p>
            <a:r>
              <a:rPr lang="en-US" sz="3200" dirty="0"/>
              <a:t>Dictionary maps dimension values into IDs that will reduce the memory and storage footprint. </a:t>
            </a:r>
          </a:p>
          <a:p>
            <a:endParaRPr lang="en-US" sz="3200" dirty="0"/>
          </a:p>
          <a:p>
            <a:r>
              <a:rPr lang="en-US" sz="3200" dirty="0"/>
              <a:t>Dictionary is based on </a:t>
            </a:r>
            <a:r>
              <a:rPr lang="en-US" sz="3200" dirty="0" err="1"/>
              <a:t>Trie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040" y="6701284"/>
            <a:ext cx="88773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Optimize Cube?</a:t>
            </a:r>
          </a:p>
          <a:p>
            <a:r>
              <a:rPr lang="en-US" dirty="0"/>
              <a:t>Dictionary Encoding</a:t>
            </a:r>
          </a:p>
        </p:txBody>
      </p:sp>
    </p:spTree>
    <p:extLst>
      <p:ext uri="{BB962C8B-B14F-4D97-AF65-F5344CB8AC3E}">
        <p14:creationId xmlns:p14="http://schemas.microsoft.com/office/powerpoint/2010/main" val="365950989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10" b="-18110"/>
          <a:stretch>
            <a:fillRect/>
          </a:stretch>
        </p:blipFill>
        <p:spPr>
          <a:xfrm>
            <a:off x="3382783" y="3257551"/>
            <a:ext cx="18037938" cy="8353426"/>
          </a:xfrm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2450" y="521296"/>
            <a:ext cx="16078604" cy="173037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How to Optimize Cube?</a:t>
            </a:r>
          </a:p>
          <a:p>
            <a:r>
              <a:rPr lang="en-US" dirty="0"/>
              <a:t>Incremental Build</a:t>
            </a:r>
          </a:p>
        </p:txBody>
      </p:sp>
    </p:spTree>
    <p:extLst>
      <p:ext uri="{BB962C8B-B14F-4D97-AF65-F5344CB8AC3E}">
        <p14:creationId xmlns:p14="http://schemas.microsoft.com/office/powerpoint/2010/main" val="238646561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2475166" y="12997562"/>
            <a:ext cx="232435" cy="44627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5D29A-3A2E-D146-9F2C-610F4815AF2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9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Source Sans Pro"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kumimoji="0" lang="en-US" altLang="zh-CN" sz="9000" b="0" i="0" u="none" strike="noStrike" kern="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t>v1.6 Streaming</a:t>
            </a:r>
            <a:r>
              <a:rPr kumimoji="0" lang="zh-CN" altLang="en-US" sz="9000" b="0" i="0" u="none" strike="noStrike" kern="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t>：可扩展架构下的完美实现</a:t>
            </a:r>
            <a:endParaRPr kumimoji="0" sz="90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80" name="Group 287"/>
          <p:cNvGrpSpPr>
            <a:grpSpLocks/>
          </p:cNvGrpSpPr>
          <p:nvPr/>
        </p:nvGrpSpPr>
        <p:grpSpPr bwMode="auto">
          <a:xfrm>
            <a:off x="1099243" y="2836204"/>
            <a:ext cx="21260490" cy="9975095"/>
            <a:chOff x="1584254" y="2794059"/>
            <a:chExt cx="20978973" cy="10262674"/>
          </a:xfrm>
        </p:grpSpPr>
        <p:grpSp>
          <p:nvGrpSpPr>
            <p:cNvPr id="81" name="Group 257"/>
            <p:cNvGrpSpPr>
              <a:grpSpLocks/>
            </p:cNvGrpSpPr>
            <p:nvPr/>
          </p:nvGrpSpPr>
          <p:grpSpPr bwMode="auto">
            <a:xfrm>
              <a:off x="9526675" y="9084120"/>
              <a:ext cx="6267155" cy="3972613"/>
              <a:chOff x="0" y="964560"/>
              <a:chExt cx="6267153" cy="3972612"/>
            </a:xfrm>
          </p:grpSpPr>
          <p:grpSp>
            <p:nvGrpSpPr>
              <p:cNvPr id="126" name="Group 253"/>
              <p:cNvGrpSpPr>
                <a:grpSpLocks/>
              </p:cNvGrpSpPr>
              <p:nvPr/>
            </p:nvGrpSpPr>
            <p:grpSpPr bwMode="auto">
              <a:xfrm>
                <a:off x="0" y="964560"/>
                <a:ext cx="6267153" cy="2854400"/>
                <a:chOff x="0" y="0"/>
                <a:chExt cx="6267152" cy="2854398"/>
              </a:xfrm>
            </p:grpSpPr>
            <p:grpSp>
              <p:nvGrpSpPr>
                <p:cNvPr id="128" name="Group 24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120706" cy="2288120"/>
                  <a:chOff x="0" y="0"/>
                  <a:chExt cx="4120705" cy="2288119"/>
                </a:xfrm>
              </p:grpSpPr>
              <p:pic>
                <p:nvPicPr>
                  <p:cNvPr id="135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6" name="Shape 24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ill Sans" charset="0"/>
                      <a:ea typeface="ヒラギノ角ゴ ProN W3" charset="-128"/>
                      <a:sym typeface="Gill Sans" charset="0"/>
                    </a:endParaRPr>
                  </a:p>
                </p:txBody>
              </p:sp>
            </p:grpSp>
            <p:grpSp>
              <p:nvGrpSpPr>
                <p:cNvPr id="129" name="Group 249"/>
                <p:cNvGrpSpPr>
                  <a:grpSpLocks/>
                </p:cNvGrpSpPr>
                <p:nvPr/>
              </p:nvGrpSpPr>
              <p:grpSpPr bwMode="auto">
                <a:xfrm>
                  <a:off x="1335057" y="268982"/>
                  <a:ext cx="4120706" cy="2288121"/>
                  <a:chOff x="0" y="0"/>
                  <a:chExt cx="4120705" cy="2288119"/>
                </a:xfrm>
              </p:grpSpPr>
              <p:pic>
                <p:nvPicPr>
                  <p:cNvPr id="133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4" name="Shape 2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ill Sans" charset="0"/>
                      <a:ea typeface="ヒラギノ角ゴ ProN W3" charset="-128"/>
                      <a:sym typeface="Gill Sans" charset="0"/>
                    </a:endParaRPr>
                  </a:p>
                </p:txBody>
              </p:sp>
            </p:grpSp>
            <p:grpSp>
              <p:nvGrpSpPr>
                <p:cNvPr id="130" name="Group 252"/>
                <p:cNvGrpSpPr>
                  <a:grpSpLocks/>
                </p:cNvGrpSpPr>
                <p:nvPr/>
              </p:nvGrpSpPr>
              <p:grpSpPr bwMode="auto">
                <a:xfrm>
                  <a:off x="2146447" y="566278"/>
                  <a:ext cx="4120706" cy="2288121"/>
                  <a:chOff x="0" y="0"/>
                  <a:chExt cx="4120705" cy="2288119"/>
                </a:xfrm>
              </p:grpSpPr>
              <p:pic>
                <p:nvPicPr>
                  <p:cNvPr id="131" name="pasted-image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73" y="0"/>
                    <a:ext cx="3886159" cy="2142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2" name="Shape 25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6627"/>
                    <a:ext cx="4120706" cy="2281493"/>
                  </a:xfrm>
                  <a:prstGeom prst="rect">
                    <a:avLst/>
                  </a:prstGeom>
                  <a:noFill/>
                  <a:ln w="25400">
                    <a:solidFill>
                      <a:srgbClr val="85888D"/>
                    </a:solidFill>
                    <a:miter lim="4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01600" tIns="101600" rIns="101600" bIns="101600" anchor="ctr"/>
                  <a:lstStyle>
                    <a:lvl1pPr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1pPr>
                    <a:lvl2pPr marL="742950" indent="-28575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2pPr>
                    <a:lvl3pPr marL="11430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3pPr>
                    <a:lvl4pPr marL="16002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4pPr>
                    <a:lvl5pPr marL="2057400" indent="-228600"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200">
                        <a:solidFill>
                          <a:srgbClr val="000000"/>
                        </a:solidFill>
                        <a:latin typeface="Gill Sans" charset="0"/>
                        <a:ea typeface="ヒラギノ角ゴ ProN W3" charset="-128"/>
                        <a:sym typeface="Gill Sans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ill Sans" charset="0"/>
                      <a:ea typeface="ヒラギノ角ゴ ProN W3" charset="-128"/>
                      <a:sym typeface="Gill Sans" charset="0"/>
                    </a:endParaRPr>
                  </a:p>
                </p:txBody>
              </p:sp>
            </p:grpSp>
          </p:grpSp>
          <p:sp>
            <p:nvSpPr>
              <p:cNvPr id="127" name="Shape 256"/>
              <p:cNvSpPr/>
              <p:nvPr/>
            </p:nvSpPr>
            <p:spPr>
              <a:xfrm>
                <a:off x="1059229" y="4092773"/>
                <a:ext cx="5108132" cy="8443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01600" tIns="101600" rIns="101600" bIns="101600" anchor="ctr">
                <a:spAutoFit/>
              </a:bodyPr>
              <a:lstStyle>
                <a:lvl1pPr>
                  <a:defRPr sz="30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Tx/>
                  </a:defRPr>
                </a:pPr>
                <a:r>
                  <a:rPr kumimoji="0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>
                      <a:solidFill/>
                    </a:uFill>
                  </a:rPr>
                  <a:t>MapReduc</a:t>
                </a:r>
                <a:r>
                  <a: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>
                      <a:solidFill/>
                    </a:uFill>
                  </a:rPr>
                  <a:t>e/Spark</a:t>
                </a:r>
                <a:endParaRPr kumimoji="0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>
                    <a:solidFill/>
                  </a:uFill>
                </a:endParaRPr>
              </a:p>
            </p:txBody>
          </p:sp>
        </p:grpSp>
        <p:grpSp>
          <p:nvGrpSpPr>
            <p:cNvPr id="82" name="Group 261"/>
            <p:cNvGrpSpPr>
              <a:grpSpLocks/>
            </p:cNvGrpSpPr>
            <p:nvPr/>
          </p:nvGrpSpPr>
          <p:grpSpPr bwMode="auto">
            <a:xfrm>
              <a:off x="9623968" y="5400774"/>
              <a:ext cx="6368754" cy="2749651"/>
              <a:chOff x="0" y="0"/>
              <a:chExt cx="6368753" cy="2749650"/>
            </a:xfrm>
          </p:grpSpPr>
          <p:pic>
            <p:nvPicPr>
              <p:cNvPr id="123" name="image5.jpg" descr="kylin_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904" y="269065"/>
                <a:ext cx="2211519" cy="2211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Shape 2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368753" cy="2749650"/>
              </a:xfrm>
              <a:prstGeom prst="rect">
                <a:avLst/>
              </a:prstGeom>
              <a:noFill/>
              <a:ln w="25400">
                <a:solidFill>
                  <a:srgbClr val="85888D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5" name="Shape 260"/>
              <p:cNvSpPr/>
              <p:nvPr/>
            </p:nvSpPr>
            <p:spPr>
              <a:xfrm>
                <a:off x="2621062" y="256402"/>
                <a:ext cx="3472885" cy="2301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01600" tIns="101600" rIns="101600" bIns="101600" anchor="ctr">
                <a:spAutoFit/>
              </a:bodyPr>
              <a:lstStyle>
                <a:lvl1pPr>
                  <a:defRPr sz="9600">
                    <a:solidFill>
                      <a:srgbClr val="F39019"/>
                    </a:solidFill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kumimoji="0" sz="1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/>
                    </a:uFill>
                  </a:rPr>
                  <a:t>Kylin</a:t>
                </a:r>
              </a:p>
            </p:txBody>
          </p:sp>
        </p:grpSp>
        <p:grpSp>
          <p:nvGrpSpPr>
            <p:cNvPr id="114" name="Group 284"/>
            <p:cNvGrpSpPr>
              <a:grpSpLocks/>
            </p:cNvGrpSpPr>
            <p:nvPr/>
          </p:nvGrpSpPr>
          <p:grpSpPr bwMode="auto">
            <a:xfrm>
              <a:off x="1584254" y="4198910"/>
              <a:ext cx="5992591" cy="4466508"/>
              <a:chOff x="-194023" y="-931109"/>
              <a:chExt cx="5992588" cy="4466504"/>
            </a:xfrm>
          </p:grpSpPr>
          <p:grpSp>
            <p:nvGrpSpPr>
              <p:cNvPr id="115" name="Group 271"/>
              <p:cNvGrpSpPr>
                <a:grpSpLocks/>
              </p:cNvGrpSpPr>
              <p:nvPr/>
            </p:nvGrpSpPr>
            <p:grpSpPr bwMode="auto">
              <a:xfrm>
                <a:off x="3635312" y="-314932"/>
                <a:ext cx="2163253" cy="3850327"/>
                <a:chOff x="1054657" y="-615714"/>
                <a:chExt cx="2163252" cy="3850326"/>
              </a:xfrm>
            </p:grpSpPr>
            <p:pic>
              <p:nvPicPr>
                <p:cNvPr id="121" name="pasted-image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6255" y="-114553"/>
                  <a:ext cx="997590" cy="10737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2" name="Shape 270"/>
                <p:cNvSpPr>
                  <a:spLocks noChangeArrowheads="1"/>
                </p:cNvSpPr>
                <p:nvPr/>
              </p:nvSpPr>
              <p:spPr bwMode="auto">
                <a:xfrm>
                  <a:off x="1054657" y="-615714"/>
                  <a:ext cx="2106752" cy="1842931"/>
                </a:xfrm>
                <a:prstGeom prst="rect">
                  <a:avLst/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 charset="0"/>
                    <a:ea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Shape 270"/>
                <p:cNvSpPr>
                  <a:spLocks noChangeArrowheads="1"/>
                </p:cNvSpPr>
                <p:nvPr/>
              </p:nvSpPr>
              <p:spPr bwMode="auto">
                <a:xfrm>
                  <a:off x="1111157" y="1391681"/>
                  <a:ext cx="2106752" cy="1842931"/>
                </a:xfrm>
                <a:prstGeom prst="rect">
                  <a:avLst/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 charset="0"/>
                    <a:ea typeface="ヒラギノ角ゴ ProN W3" charset="-128"/>
                    <a:sym typeface="Gill Sans" charset="0"/>
                  </a:endParaRPr>
                </a:p>
              </p:txBody>
            </p:sp>
          </p:grpSp>
          <p:sp>
            <p:nvSpPr>
              <p:cNvPr id="116" name="Shape 273"/>
              <p:cNvSpPr/>
              <p:nvPr/>
            </p:nvSpPr>
            <p:spPr bwMode="auto">
              <a:xfrm>
                <a:off x="-462" y="1185363"/>
                <a:ext cx="944587" cy="23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82878" tIns="182878" rIns="182878" bIns="182878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uFillTx/>
                    <a:latin typeface="+mn-lt"/>
                    <a:ea typeface="+mn-ea"/>
                    <a:cs typeface="+mn-cs"/>
                    <a:sym typeface="Arial"/>
                  </a:defRPr>
                </a:pPr>
                <a:endParaRPr kumimoji="0" sz="6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7" name="Shape 277"/>
              <p:cNvSpPr/>
              <p:nvPr/>
            </p:nvSpPr>
            <p:spPr bwMode="auto">
              <a:xfrm>
                <a:off x="-462" y="2369481"/>
                <a:ext cx="944587" cy="230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82878" tIns="182878" rIns="182878" bIns="182878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uFillTx/>
                    <a:latin typeface="+mn-lt"/>
                    <a:ea typeface="+mn-ea"/>
                    <a:cs typeface="+mn-cs"/>
                    <a:sym typeface="Arial"/>
                  </a:defRPr>
                </a:pPr>
                <a:endParaRPr kumimoji="0" sz="6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118" name="Group 283"/>
              <p:cNvGrpSpPr>
                <a:grpSpLocks/>
              </p:cNvGrpSpPr>
              <p:nvPr/>
            </p:nvGrpSpPr>
            <p:grpSpPr bwMode="auto">
              <a:xfrm>
                <a:off x="-194023" y="-931109"/>
                <a:ext cx="1138148" cy="1161011"/>
                <a:chOff x="-194023" y="-931108"/>
                <a:chExt cx="1138147" cy="1161010"/>
              </a:xfrm>
            </p:grpSpPr>
            <p:sp>
              <p:nvSpPr>
                <p:cNvPr id="119" name="Shape 281"/>
                <p:cNvSpPr/>
                <p:nvPr/>
              </p:nvSpPr>
              <p:spPr>
                <a:xfrm>
                  <a:off x="-462" y="-388"/>
                  <a:ext cx="944586" cy="2302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82878" tIns="182878" rIns="182878" bIns="182878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  <a:endParaRPr kumimoji="0" sz="6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20" name="Shape 282"/>
                <p:cNvSpPr/>
                <p:nvPr/>
              </p:nvSpPr>
              <p:spPr>
                <a:xfrm>
                  <a:off x="-194023" y="-931108"/>
                  <a:ext cx="944586" cy="9211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lIns="182878" tIns="182878" rIns="182878" bIns="182878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uFillTx/>
                      <a:latin typeface="+mn-lt"/>
                      <a:ea typeface="+mn-ea"/>
                      <a:cs typeface="+mn-cs"/>
                      <a:sym typeface="Arial"/>
                    </a:defRPr>
                  </a:pPr>
                  <a:endParaRPr kumimoji="0" sz="6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grpSp>
          <p:nvGrpSpPr>
            <p:cNvPr id="84" name="Group 292"/>
            <p:cNvGrpSpPr>
              <a:grpSpLocks/>
            </p:cNvGrpSpPr>
            <p:nvPr/>
          </p:nvGrpSpPr>
          <p:grpSpPr bwMode="auto">
            <a:xfrm>
              <a:off x="9785467" y="2794059"/>
              <a:ext cx="6241755" cy="2396003"/>
              <a:chOff x="0" y="0"/>
              <a:chExt cx="6241753" cy="2396001"/>
            </a:xfrm>
          </p:grpSpPr>
          <p:sp>
            <p:nvSpPr>
              <p:cNvPr id="109" name="Shape 28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241753" cy="1270000"/>
              </a:xfrm>
              <a:prstGeom prst="rect">
                <a:avLst/>
              </a:prstGeom>
              <a:noFill/>
              <a:ln w="25400">
                <a:solidFill>
                  <a:srgbClr val="85888D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sym typeface="Gill Sans" charset="0"/>
                </a:endParaRPr>
              </a:p>
            </p:txBody>
          </p:sp>
          <p:pic>
            <p:nvPicPr>
              <p:cNvPr id="110" name="pasted-imag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90" y="228600"/>
                <a:ext cx="812801" cy="812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11" name="Shape 290"/>
              <p:cNvSpPr/>
              <p:nvPr/>
            </p:nvSpPr>
            <p:spPr>
              <a:xfrm>
                <a:off x="1585467" y="243356"/>
                <a:ext cx="4383008" cy="718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101600" tIns="101600" rIns="101600" bIns="101600" anchor="ctr">
                <a:spAutoFit/>
              </a:bodyPr>
              <a:lstStyle>
                <a:lvl1pPr>
                  <a:defRPr sz="4000">
                    <a:solidFill>
                      <a:srgbClr val="0365C0"/>
                    </a:solidFill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kumimoji="0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/>
                    </a:uFill>
                  </a:rPr>
                  <a:t>BI Tools, Web App…</a:t>
                </a:r>
              </a:p>
            </p:txBody>
          </p:sp>
          <p:sp>
            <p:nvSpPr>
              <p:cNvPr id="112" name="Shape 291"/>
              <p:cNvSpPr/>
              <p:nvPr/>
            </p:nvSpPr>
            <p:spPr>
              <a:xfrm>
                <a:off x="3084588" y="1425841"/>
                <a:ext cx="2757003" cy="970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01600" tIns="101600" rIns="101600" bIns="101600" anchor="ctr">
                <a:spAutoFit/>
              </a:bodyPr>
              <a:lstStyle>
                <a:lvl1pPr>
                  <a:defRPr sz="30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Tx/>
                  </a:defRPr>
                </a:pPr>
                <a:r>
                  <a:rPr kumimoji="0" sz="4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>
                      <a:solidFill/>
                    </a:uFill>
                  </a:rPr>
                  <a:t>ANSI SQL</a:t>
                </a:r>
              </a:p>
            </p:txBody>
          </p:sp>
        </p:grpSp>
        <p:grpSp>
          <p:nvGrpSpPr>
            <p:cNvPr id="85" name="Group 319"/>
            <p:cNvGrpSpPr>
              <a:grpSpLocks/>
            </p:cNvGrpSpPr>
            <p:nvPr/>
          </p:nvGrpSpPr>
          <p:grpSpPr bwMode="auto">
            <a:xfrm>
              <a:off x="19013089" y="5144391"/>
              <a:ext cx="3550138" cy="3521028"/>
              <a:chOff x="2928329" y="-1"/>
              <a:chExt cx="3550137" cy="3521026"/>
            </a:xfrm>
          </p:grpSpPr>
          <p:grpSp>
            <p:nvGrpSpPr>
              <p:cNvPr id="86" name="Group 295"/>
              <p:cNvGrpSpPr>
                <a:grpSpLocks/>
              </p:cNvGrpSpPr>
              <p:nvPr/>
            </p:nvGrpSpPr>
            <p:grpSpPr bwMode="auto">
              <a:xfrm>
                <a:off x="2928329" y="-1"/>
                <a:ext cx="3550137" cy="3521026"/>
                <a:chOff x="12694" y="0"/>
                <a:chExt cx="3550135" cy="3521023"/>
              </a:xfrm>
            </p:grpSpPr>
            <p:pic>
              <p:nvPicPr>
                <p:cNvPr id="107" name="pasted-imag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187" y="1419481"/>
                  <a:ext cx="2719642" cy="21015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8" name="Shape 294"/>
                <p:cNvSpPr>
                  <a:spLocks noChangeArrowheads="1"/>
                </p:cNvSpPr>
                <p:nvPr/>
              </p:nvSpPr>
              <p:spPr bwMode="auto">
                <a:xfrm>
                  <a:off x="12694" y="0"/>
                  <a:ext cx="3428009" cy="3262412"/>
                </a:xfrm>
                <a:prstGeom prst="roundRect">
                  <a:avLst>
                    <a:gd name="adj" fmla="val 15000"/>
                  </a:avLst>
                </a:prstGeom>
                <a:noFill/>
                <a:ln w="25400">
                  <a:solidFill>
                    <a:srgbClr val="85888D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01600" tIns="101600" rIns="101600" bIns="101600" anchor="ctr"/>
                <a:lstStyle>
                  <a:lvl1pPr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1pPr>
                  <a:lvl2pPr marL="742950" indent="-28575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2pPr>
                  <a:lvl3pPr marL="11430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3pPr>
                  <a:lvl4pPr marL="16002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4pPr>
                  <a:lvl5pPr marL="2057400" indent="-228600"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200">
                      <a:solidFill>
                        <a:srgbClr val="000000"/>
                      </a:solidFill>
                      <a:latin typeface="Gill Sans" charset="0"/>
                      <a:ea typeface="ヒラギノ角ゴ ProN W3" charset="-128"/>
                      <a:sym typeface="Gill Sans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 charset="0"/>
                    <a:ea typeface="ヒラギノ角ゴ ProN W3" charset="-128"/>
                    <a:sym typeface="Gill Sans" charset="0"/>
                  </a:endParaRPr>
                </a:p>
              </p:txBody>
            </p:sp>
          </p:grpSp>
          <p:grpSp>
            <p:nvGrpSpPr>
              <p:cNvPr id="87" name="Group 303"/>
              <p:cNvGrpSpPr>
                <a:grpSpLocks/>
              </p:cNvGrpSpPr>
              <p:nvPr/>
            </p:nvGrpSpPr>
            <p:grpSpPr bwMode="auto">
              <a:xfrm>
                <a:off x="3188067" y="693777"/>
                <a:ext cx="945399" cy="819851"/>
                <a:chOff x="0" y="0"/>
                <a:chExt cx="945398" cy="819849"/>
              </a:xfrm>
            </p:grpSpPr>
            <p:sp>
              <p:nvSpPr>
                <p:cNvPr id="103" name="Shape 299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Shape 300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Shape 301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Shape 302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8" name="Group 308"/>
              <p:cNvGrpSpPr>
                <a:grpSpLocks/>
              </p:cNvGrpSpPr>
              <p:nvPr/>
            </p:nvGrpSpPr>
            <p:grpSpPr bwMode="auto">
              <a:xfrm>
                <a:off x="4204453" y="693777"/>
                <a:ext cx="945399" cy="819851"/>
                <a:chOff x="0" y="0"/>
                <a:chExt cx="945398" cy="819849"/>
              </a:xfrm>
            </p:grpSpPr>
            <p:sp>
              <p:nvSpPr>
                <p:cNvPr id="99" name="Shape 304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Shape 305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Shape 306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Shape 307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9" name="Group 313"/>
              <p:cNvGrpSpPr>
                <a:grpSpLocks/>
              </p:cNvGrpSpPr>
              <p:nvPr/>
            </p:nvGrpSpPr>
            <p:grpSpPr bwMode="auto">
              <a:xfrm>
                <a:off x="5146723" y="693777"/>
                <a:ext cx="945400" cy="819851"/>
                <a:chOff x="0" y="0"/>
                <a:chExt cx="945398" cy="819849"/>
              </a:xfrm>
            </p:grpSpPr>
            <p:sp>
              <p:nvSpPr>
                <p:cNvPr id="95" name="Shape 309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Shape 310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Shape 311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Shape 312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0" name="Group 318"/>
              <p:cNvGrpSpPr>
                <a:grpSpLocks/>
              </p:cNvGrpSpPr>
              <p:nvPr/>
            </p:nvGrpSpPr>
            <p:grpSpPr bwMode="auto">
              <a:xfrm>
                <a:off x="3188067" y="1586637"/>
                <a:ext cx="945399" cy="819851"/>
                <a:chOff x="0" y="0"/>
                <a:chExt cx="945398" cy="819849"/>
              </a:xfrm>
            </p:grpSpPr>
            <p:sp>
              <p:nvSpPr>
                <p:cNvPr id="91" name="Shape 314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Shape 315"/>
                <p:cNvSpPr>
                  <a:spLocks/>
                </p:cNvSpPr>
                <p:nvPr/>
              </p:nvSpPr>
              <p:spPr bwMode="auto">
                <a:xfrm>
                  <a:off x="740436" y="-1"/>
                  <a:ext cx="204963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Shape 316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204964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Shape 317"/>
                <p:cNvSpPr>
                  <a:spLocks/>
                </p:cNvSpPr>
                <p:nvPr/>
              </p:nvSpPr>
              <p:spPr bwMode="auto">
                <a:xfrm>
                  <a:off x="-1" y="-1"/>
                  <a:ext cx="945400" cy="819851"/>
                </a:xfrm>
                <a:custGeom>
                  <a:avLst/>
                  <a:gdLst>
                    <a:gd name="T0" fmla="*/ 2147483646 w 21600"/>
                    <a:gd name="T1" fmla="*/ 2147483646 h 21600"/>
                    <a:gd name="T2" fmla="*/ 2147483646 w 21600"/>
                    <a:gd name="T3" fmla="*/ 2147483646 h 21600"/>
                    <a:gd name="T4" fmla="*/ 2147483646 w 21600"/>
                    <a:gd name="T5" fmla="*/ 2147483646 h 21600"/>
                    <a:gd name="T6" fmla="*/ 2147483646 w 21600"/>
                    <a:gd name="T7" fmla="*/ 2147483646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400"/>
                      </a:moveTo>
                      <a:lnTo>
                        <a:pt x="4683" y="0"/>
                      </a:lnTo>
                      <a:lnTo>
                        <a:pt x="21600" y="0"/>
                      </a:lnTo>
                      <a:lnTo>
                        <a:pt x="21600" y="16200"/>
                      </a:lnTo>
                      <a:lnTo>
                        <a:pt x="16917" y="21600"/>
                      </a:lnTo>
                      <a:lnTo>
                        <a:pt x="0" y="21600"/>
                      </a:lnTo>
                      <a:lnTo>
                        <a:pt x="0" y="5400"/>
                      </a:lnTo>
                      <a:close/>
                      <a:moveTo>
                        <a:pt x="0" y="5400"/>
                      </a:moveTo>
                      <a:lnTo>
                        <a:pt x="16917" y="5400"/>
                      </a:lnTo>
                      <a:lnTo>
                        <a:pt x="21600" y="0"/>
                      </a:lnTo>
                      <a:moveTo>
                        <a:pt x="16917" y="5400"/>
                      </a:moveTo>
                      <a:lnTo>
                        <a:pt x="16917" y="21600"/>
                      </a:lnTo>
                    </a:path>
                  </a:pathLst>
                </a:custGeom>
                <a:noFill/>
                <a:ln w="25400" cap="flat">
                  <a:solidFill>
                    <a:srgbClr val="A6AAA9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2878" tIns="182878" rIns="182878" bIns="182878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pic>
        <p:nvPicPr>
          <p:cNvPr id="137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18" y="6828224"/>
            <a:ext cx="1516633" cy="14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8" name="直线箭头连接符 137"/>
          <p:cNvCxnSpPr/>
          <p:nvPr/>
        </p:nvCxnSpPr>
        <p:spPr bwMode="auto">
          <a:xfrm>
            <a:off x="12503150" y="4098266"/>
            <a:ext cx="0" cy="123190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92D050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39" name="直线箭头连接符 138"/>
          <p:cNvCxnSpPr/>
          <p:nvPr/>
        </p:nvCxnSpPr>
        <p:spPr bwMode="auto">
          <a:xfrm flipH="1" flipV="1">
            <a:off x="15870238" y="6671604"/>
            <a:ext cx="2724150" cy="3175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40" name="直线箭头连接符 139"/>
          <p:cNvCxnSpPr/>
          <p:nvPr/>
        </p:nvCxnSpPr>
        <p:spPr bwMode="auto">
          <a:xfrm>
            <a:off x="12387263" y="8059079"/>
            <a:ext cx="14287" cy="8969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66A9FA"/>
            </a:solidFill>
            <a:prstDash val="solid"/>
            <a:round/>
            <a:headEnd type="triangle"/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AF507438-7753-43e0-B8FC-AC1667EBCBE1}"/>
          </a:extLst>
        </p:spPr>
      </p:cxnSp>
      <p:cxnSp>
        <p:nvCxnSpPr>
          <p:cNvPr id="141" name="直线箭头连接符 15"/>
          <p:cNvCxnSpPr>
            <a:cxnSpLocks noChangeShapeType="1"/>
          </p:cNvCxnSpPr>
          <p:nvPr/>
        </p:nvCxnSpPr>
        <p:spPr bwMode="auto">
          <a:xfrm>
            <a:off x="7332273" y="5795011"/>
            <a:ext cx="1524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直线箭头连接符 141"/>
          <p:cNvCxnSpPr/>
          <p:nvPr/>
        </p:nvCxnSpPr>
        <p:spPr bwMode="auto">
          <a:xfrm>
            <a:off x="2677205" y="5974727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cxnSp>
        <p:nvCxnSpPr>
          <p:cNvPr id="143" name="直线箭头连接符 142"/>
          <p:cNvCxnSpPr/>
          <p:nvPr/>
        </p:nvCxnSpPr>
        <p:spPr bwMode="auto">
          <a:xfrm>
            <a:off x="2776800" y="7289211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cxnSp>
        <p:nvCxnSpPr>
          <p:cNvPr id="144" name="直线箭头连接符 143"/>
          <p:cNvCxnSpPr/>
          <p:nvPr/>
        </p:nvCxnSpPr>
        <p:spPr bwMode="auto">
          <a:xfrm>
            <a:off x="2788629" y="8156536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sp>
        <p:nvSpPr>
          <p:cNvPr id="145" name="Shape 282"/>
          <p:cNvSpPr/>
          <p:nvPr/>
        </p:nvSpPr>
        <p:spPr bwMode="auto">
          <a:xfrm>
            <a:off x="1086650" y="5383040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kumimoji="0" sz="6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6" name="Shape 282"/>
          <p:cNvSpPr/>
          <p:nvPr/>
        </p:nvSpPr>
        <p:spPr bwMode="auto">
          <a:xfrm>
            <a:off x="1106523" y="7967828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kumimoji="0" sz="6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9" name="Shape 282"/>
          <p:cNvSpPr/>
          <p:nvPr/>
        </p:nvSpPr>
        <p:spPr bwMode="auto">
          <a:xfrm>
            <a:off x="1108084" y="6841536"/>
            <a:ext cx="957263" cy="895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700"/>
                </a:moveTo>
                <a:cubicBezTo>
                  <a:pt x="21600" y="4191"/>
                  <a:pt x="16765" y="5400"/>
                  <a:pt x="10800" y="5400"/>
                </a:cubicBezTo>
                <a:cubicBezTo>
                  <a:pt x="4835" y="5400"/>
                  <a:pt x="0" y="4191"/>
                  <a:pt x="0" y="2700"/>
                </a:cubicBez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lnTo>
                  <a:pt x="0" y="2700"/>
                </a:lnTo>
              </a:path>
            </a:pathLst>
          </a:cu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82878" tIns="182878" rIns="182878" bIns="18287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Tx/>
                <a:latin typeface="+mn-lt"/>
                <a:ea typeface="+mn-ea"/>
                <a:cs typeface="+mn-cs"/>
                <a:sym typeface="Arial"/>
              </a:defRPr>
            </a:pPr>
            <a:endParaRPr kumimoji="0" sz="6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51" name="直线箭头连接符 15"/>
          <p:cNvCxnSpPr>
            <a:cxnSpLocks noChangeShapeType="1"/>
          </p:cNvCxnSpPr>
          <p:nvPr/>
        </p:nvCxnSpPr>
        <p:spPr bwMode="auto">
          <a:xfrm>
            <a:off x="7332273" y="7446261"/>
            <a:ext cx="1524000" cy="0"/>
          </a:xfrm>
          <a:prstGeom prst="straightConnector1">
            <a:avLst/>
          </a:prstGeom>
          <a:noFill/>
          <a:ln w="50800">
            <a:solidFill>
              <a:srgbClr val="66A9FA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直线箭头连接符 141"/>
          <p:cNvCxnSpPr/>
          <p:nvPr/>
        </p:nvCxnSpPr>
        <p:spPr bwMode="auto">
          <a:xfrm>
            <a:off x="2711484" y="5093914"/>
            <a:ext cx="1524000" cy="0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/>
          </a:extLst>
        </p:spPr>
      </p:cxnSp>
      <p:sp>
        <p:nvSpPr>
          <p:cNvPr id="3" name="对话气泡: 椭圆形 2"/>
          <p:cNvSpPr/>
          <p:nvPr/>
        </p:nvSpPr>
        <p:spPr>
          <a:xfrm>
            <a:off x="1956122" y="9730503"/>
            <a:ext cx="2453832" cy="1563290"/>
          </a:xfrm>
          <a:prstGeom prst="wedgeEllipseCallout">
            <a:avLst>
              <a:gd name="adj1" fmla="val 76046"/>
              <a:gd name="adj2" fmla="val -116111"/>
            </a:avLst>
          </a:prstGeom>
          <a:blipFill rotWithShape="1">
            <a:blip r:embed="rId9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Here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584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5"/>
            <a:ext cx="24384000" cy="136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8363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en-US" altLang="zh-CN" dirty="0">
                <a:latin typeface="+mn-lt"/>
                <a:ea typeface="+mn-ea"/>
                <a:cs typeface="+mn-cs"/>
                <a:sym typeface="Calibri"/>
              </a:rPr>
              <a:t>Twitter</a:t>
            </a:r>
            <a:r>
              <a:rPr lang="zh-CN" altLang="en-US" dirty="0">
                <a:latin typeface="+mn-lt"/>
                <a:ea typeface="+mn-ea"/>
                <a:cs typeface="+mn-cs"/>
                <a:sym typeface="Calibri"/>
              </a:rPr>
              <a:t>公开测试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hlinkClick r:id="rId3"/>
              </a:rPr>
              <a:t>http://kyligence.io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26772" y="2319264"/>
            <a:ext cx="17722113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5400" dirty="0"/>
              <a:t>测试环境： </a:t>
            </a:r>
            <a:r>
              <a:rPr lang="en-US" altLang="zh-CN" sz="5400" dirty="0"/>
              <a:t>AWS</a:t>
            </a:r>
            <a:r>
              <a:rPr lang="zh-CN" altLang="en-US" sz="5400" dirty="0"/>
              <a:t> </a:t>
            </a:r>
            <a:r>
              <a:rPr lang="en-US" altLang="zh-CN" sz="5400" dirty="0"/>
              <a:t>8</a:t>
            </a:r>
            <a:r>
              <a:rPr lang="zh-CN" altLang="en-US" sz="5400" dirty="0"/>
              <a:t>台</a:t>
            </a:r>
            <a:r>
              <a:rPr lang="en-US" altLang="zh-CN" sz="5400" dirty="0" err="1"/>
              <a:t>vm</a:t>
            </a:r>
            <a:r>
              <a:rPr lang="zh-CN" altLang="en-US" sz="5400" dirty="0"/>
              <a:t>的</a:t>
            </a:r>
            <a:r>
              <a:rPr lang="en-US" altLang="zh-CN" sz="5400" dirty="0"/>
              <a:t>Hadoop</a:t>
            </a:r>
            <a:r>
              <a:rPr lang="zh-CN" altLang="en-US" sz="5400" dirty="0"/>
              <a:t>集群，</a:t>
            </a:r>
            <a:r>
              <a:rPr lang="en-US" altLang="zh-CN" sz="5400" dirty="0"/>
              <a:t>Kafka</a:t>
            </a:r>
            <a:r>
              <a:rPr lang="zh-CN" altLang="en-US" sz="5400" dirty="0"/>
              <a:t> </a:t>
            </a:r>
            <a:r>
              <a:rPr lang="en-US" altLang="zh-CN" sz="5400" dirty="0"/>
              <a:t>3</a:t>
            </a:r>
            <a:r>
              <a:rPr lang="zh-CN" altLang="en-US" sz="5400" dirty="0"/>
              <a:t>个</a:t>
            </a:r>
            <a:r>
              <a:rPr lang="en-US" altLang="zh-CN" sz="5400" dirty="0"/>
              <a:t>broker</a:t>
            </a:r>
          </a:p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5400" dirty="0"/>
              <a:t>测试数据：</a:t>
            </a:r>
            <a:r>
              <a:rPr lang="en-US" altLang="zh-CN" sz="5400" dirty="0"/>
              <a:t>Twitter</a:t>
            </a:r>
            <a:r>
              <a:rPr lang="zh-CN" altLang="en-US" sz="5400" dirty="0"/>
              <a:t> </a:t>
            </a:r>
            <a:r>
              <a:rPr lang="en-US" altLang="zh-CN" sz="5400" dirty="0"/>
              <a:t>sample</a:t>
            </a:r>
            <a:r>
              <a:rPr lang="zh-CN" altLang="en-US" sz="5400" dirty="0"/>
              <a:t>数据流，每秒</a:t>
            </a:r>
            <a:r>
              <a:rPr lang="en-US" altLang="zh-CN" sz="5400" dirty="0"/>
              <a:t>1</a:t>
            </a:r>
            <a:r>
              <a:rPr lang="zh-CN" altLang="en-US" sz="5400" dirty="0"/>
              <a:t>万</a:t>
            </a:r>
            <a:r>
              <a:rPr lang="en-US" altLang="zh-CN" sz="5400" dirty="0"/>
              <a:t>+</a:t>
            </a:r>
            <a:r>
              <a:rPr lang="zh-CN" altLang="en-US" sz="5400" dirty="0"/>
              <a:t>条消息</a:t>
            </a:r>
            <a:endParaRPr lang="en-US" altLang="zh-CN" sz="5400" dirty="0"/>
          </a:p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5400" dirty="0"/>
              <a:t>测试</a:t>
            </a:r>
            <a:r>
              <a:rPr lang="en-US" altLang="zh-CN" sz="5400" dirty="0"/>
              <a:t>Cube</a:t>
            </a:r>
            <a:r>
              <a:rPr lang="zh-CN" altLang="en-US" sz="5400" dirty="0"/>
              <a:t>：</a:t>
            </a:r>
            <a:r>
              <a:rPr lang="en-US" altLang="zh-CN" sz="5400" dirty="0"/>
              <a:t> 9</a:t>
            </a:r>
            <a:r>
              <a:rPr lang="zh-CN" altLang="en-US" sz="5400" dirty="0"/>
              <a:t>个维度，</a:t>
            </a:r>
            <a:r>
              <a:rPr lang="en-US" altLang="zh-CN" sz="5400" dirty="0"/>
              <a:t>3</a:t>
            </a:r>
            <a:r>
              <a:rPr lang="zh-CN" altLang="en-US" sz="5400" dirty="0"/>
              <a:t>个度量</a:t>
            </a:r>
            <a:endParaRPr lang="en-US" altLang="zh-CN" sz="5400" dirty="0"/>
          </a:p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5400" dirty="0"/>
              <a:t>构建时间：每</a:t>
            </a:r>
            <a:r>
              <a:rPr lang="en-US" altLang="zh-CN" sz="5400" dirty="0"/>
              <a:t>10</a:t>
            </a:r>
            <a:r>
              <a:rPr lang="zh-CN" altLang="en-US" sz="5400" dirty="0"/>
              <a:t>分钟触发，每次构建耗时约</a:t>
            </a:r>
            <a:r>
              <a:rPr lang="en-US" altLang="zh-CN" sz="5400" dirty="0"/>
              <a:t>4</a:t>
            </a:r>
            <a:r>
              <a:rPr lang="zh-CN" altLang="en-US" sz="5400" dirty="0"/>
              <a:t>分钟；</a:t>
            </a:r>
            <a:br>
              <a:rPr lang="en-US" altLang="zh-CN" sz="5400" dirty="0"/>
            </a:br>
            <a:r>
              <a:rPr lang="en-US" altLang="zh-CN" sz="5400" dirty="0"/>
              <a:t>		  </a:t>
            </a:r>
            <a:r>
              <a:rPr lang="zh-CN" altLang="en-US" sz="5400" dirty="0"/>
              <a:t>每</a:t>
            </a:r>
            <a:r>
              <a:rPr lang="en-US" altLang="zh-CN" sz="5400" dirty="0"/>
              <a:t>2</a:t>
            </a:r>
            <a:r>
              <a:rPr lang="zh-CN" altLang="en-US" sz="5400" dirty="0"/>
              <a:t>分钟触发，耗时约</a:t>
            </a:r>
            <a:r>
              <a:rPr lang="en-US" altLang="zh-CN" sz="5400" dirty="0"/>
              <a:t>3</a:t>
            </a:r>
            <a:r>
              <a:rPr lang="zh-CN" altLang="en-US" sz="5400" dirty="0"/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384095683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dirty="0">
                <a:latin typeface="+mn-lt"/>
                <a:ea typeface="+mn-ea"/>
                <a:cs typeface="+mn-cs"/>
                <a:sym typeface="Calibri"/>
              </a:rPr>
              <a:t>目前状态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hlinkClick r:id="rId3"/>
              </a:rPr>
              <a:t>http://kyligence.io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6143" y="2565651"/>
            <a:ext cx="17722113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6600" dirty="0">
                <a:hlinkClick r:id="rId4"/>
              </a:rPr>
              <a:t>公开测试</a:t>
            </a:r>
            <a:r>
              <a:rPr lang="zh-CN" altLang="en-US" sz="6600" dirty="0"/>
              <a:t>进行中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728" y="5187454"/>
            <a:ext cx="10650846" cy="63662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5199029"/>
            <a:ext cx="9499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264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-38100" y="5674959"/>
            <a:ext cx="24409400" cy="16002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600">
                <a:solidFill>
                  <a:srgbClr val="181818"/>
                </a:solidFill>
                <a:uFill>
                  <a:solidFill>
                    <a:srgbClr val="333333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 sz="3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sz="9600">
                <a:uFill>
                  <a:solidFill>
                    <a:srgbClr val="333333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Thanks</a:t>
            </a:r>
          </a:p>
        </p:txBody>
      </p:sp>
      <p:sp>
        <p:nvSpPr>
          <p:cNvPr id="170" name="Shape 170"/>
          <p:cNvSpPr/>
          <p:nvPr/>
        </p:nvSpPr>
        <p:spPr>
          <a:xfrm>
            <a:off x="-39152" y="7107321"/>
            <a:ext cx="24447501" cy="6477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B5B5B5"/>
              </a:buClr>
              <a:buFont typeface="Source Sans Pro Light"/>
              <a:defRPr>
                <a:solidFill>
                  <a:srgbClr val="53585F"/>
                </a:solidFill>
                <a:uFill>
                  <a:solidFill>
                    <a:srgbClr val="B5B5B5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uFill>
                  <a:solidFill>
                    <a:srgbClr val="B5B5B5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See you on our next meeting</a:t>
            </a:r>
          </a:p>
        </p:txBody>
      </p:sp>
      <p:pic>
        <p:nvPicPr>
          <p:cNvPr id="1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7031" y="974865"/>
            <a:ext cx="5334001" cy="1241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1"/>
            <a:ext cx="24384000" cy="137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6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" y="-31899"/>
            <a:ext cx="2432541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25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5548544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zh-CN" altLang="en-US" dirty="0"/>
              <a:t>基本概念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hlinkClick r:id="rId3"/>
              </a:rPr>
              <a:t>http://kyligence.io</a:t>
            </a:r>
          </a:p>
        </p:txBody>
      </p:sp>
    </p:spTree>
    <p:extLst>
      <p:ext uri="{BB962C8B-B14F-4D97-AF65-F5344CB8AC3E}">
        <p14:creationId xmlns:p14="http://schemas.microsoft.com/office/powerpoint/2010/main" val="2893010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1306175" y="1988865"/>
            <a:ext cx="1771650" cy="88901"/>
          </a:xfrm>
          <a:prstGeom prst="rect">
            <a:avLst/>
          </a:prstGeom>
          <a:solidFill>
            <a:srgbClr val="66A8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12700" y="285428"/>
            <a:ext cx="24409400" cy="146193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333333"/>
              </a:buClr>
              <a:buFont typeface="Source Sans Pro"/>
              <a:defRPr sz="9000">
                <a:solidFill>
                  <a:srgbClr val="18181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en-US" altLang="zh-CN" dirty="0"/>
              <a:t>Kylin</a:t>
            </a:r>
            <a:r>
              <a:rPr lang="zh-CN" altLang="en-US" dirty="0"/>
              <a:t>的目标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400" y="12786319"/>
            <a:ext cx="23825202" cy="25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954221"/>
            <a:ext cx="2156470" cy="5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6998274" y="12930271"/>
            <a:ext cx="7162801" cy="508001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rights reserved ©Kyligence Inc.</a:t>
            </a:r>
          </a:p>
          <a:p>
            <a:pPr algn="r">
              <a:buClr>
                <a:srgbClr val="B5B5B5"/>
              </a:buClr>
              <a:buFont typeface="Source Sans Pro Light"/>
              <a:defRPr sz="1600">
                <a:solidFill>
                  <a:srgbClr val="53585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uFill>
                  <a:solidFill>
                    <a:schemeClr val="bg1"/>
                  </a:solidFill>
                </a:uFill>
                <a:hlinkClick r:id="rId3"/>
              </a:rPr>
              <a:t>http://kyligence.io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125" y="8383874"/>
            <a:ext cx="2085975" cy="19335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25102" y="3023269"/>
            <a:ext cx="448840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800" dirty="0"/>
              <a:t> 并行计算</a:t>
            </a:r>
            <a:endParaRPr lang="en-US" altLang="zh-CN" sz="4800" dirty="0"/>
          </a:p>
          <a:p>
            <a:pPr marL="685800" marR="0" indent="-68580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4800" dirty="0"/>
              <a:t> 列式存储</a:t>
            </a:r>
            <a:endParaRPr lang="en-US" altLang="zh-CN" sz="4800" dirty="0"/>
          </a:p>
          <a:p>
            <a:pPr marL="685800" marR="0" indent="-68580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Calibri"/>
              </a:rPr>
              <a:t>（倒排）索引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262745" y="10370127"/>
            <a:ext cx="17861973" cy="0"/>
          </a:xfrm>
          <a:prstGeom prst="line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>
            <a:off x="4052455" y="2621280"/>
            <a:ext cx="0" cy="8735984"/>
          </a:xfrm>
          <a:prstGeom prst="line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prstDash val="solid"/>
            <a:miter lim="400000"/>
            <a:headEnd type="arrow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/>
          <p:cNvCxnSpPr/>
          <p:nvPr/>
        </p:nvCxnSpPr>
        <p:spPr>
          <a:xfrm flipV="1">
            <a:off x="4052455" y="3251200"/>
            <a:ext cx="14296505" cy="6482080"/>
          </a:xfrm>
          <a:prstGeom prst="line">
            <a:avLst/>
          </a:prstGeom>
          <a:ln w="76200">
            <a:solidFill>
              <a:srgbClr val="009F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029680" y="2709628"/>
            <a:ext cx="142827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Calibri"/>
              </a:rPr>
              <a:t>O</a:t>
            </a:r>
            <a:r>
              <a:rPr lang="en-US" altLang="zh-CN" sz="5400" dirty="0"/>
              <a:t>(N)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29680" y="7717629"/>
            <a:ext cx="133209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Calibri"/>
              </a:rPr>
              <a:t>O</a:t>
            </a:r>
            <a:r>
              <a:rPr lang="en-US" altLang="zh-CN" sz="5400" dirty="0"/>
              <a:t>(1)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97053" y="898513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 dirty="0"/>
              <a:t>预计算</a:t>
            </a:r>
          </a:p>
        </p:txBody>
      </p:sp>
      <p:sp>
        <p:nvSpPr>
          <p:cNvPr id="17" name="自由: 形状 16"/>
          <p:cNvSpPr/>
          <p:nvPr/>
        </p:nvSpPr>
        <p:spPr>
          <a:xfrm>
            <a:off x="4064000" y="8107680"/>
            <a:ext cx="14284960" cy="1767840"/>
          </a:xfrm>
          <a:custGeom>
            <a:avLst/>
            <a:gdLst>
              <a:gd name="connsiteX0" fmla="*/ 0 w 14762480"/>
              <a:gd name="connsiteY0" fmla="*/ 3586480 h 3586480"/>
              <a:gd name="connsiteX1" fmla="*/ 4033520 w 14762480"/>
              <a:gd name="connsiteY1" fmla="*/ 741680 h 3586480"/>
              <a:gd name="connsiteX2" fmla="*/ 14762480 w 14762480"/>
              <a:gd name="connsiteY2" fmla="*/ 0 h 358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2480" h="3586480">
                <a:moveTo>
                  <a:pt x="0" y="3586480"/>
                </a:moveTo>
                <a:cubicBezTo>
                  <a:pt x="786553" y="2462953"/>
                  <a:pt x="1573107" y="1339427"/>
                  <a:pt x="4033520" y="741680"/>
                </a:cubicBezTo>
                <a:cubicBezTo>
                  <a:pt x="6493933" y="143933"/>
                  <a:pt x="10628206" y="71966"/>
                  <a:pt x="14762480" y="0"/>
                </a:cubicBezTo>
              </a:path>
            </a:pathLst>
          </a:custGeom>
          <a:noFill/>
          <a:ln w="762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805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Modeling </a:t>
            </a:r>
          </a:p>
        </p:txBody>
      </p:sp>
      <p:sp>
        <p:nvSpPr>
          <p:cNvPr id="41" name="Cube 40"/>
          <p:cNvSpPr/>
          <p:nvPr/>
        </p:nvSpPr>
        <p:spPr>
          <a:xfrm>
            <a:off x="15256478" y="4832547"/>
            <a:ext cx="5184576" cy="4896542"/>
          </a:xfrm>
          <a:prstGeom prst="cube">
            <a:avLst>
              <a:gd name="adj" fmla="val 1474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hangingPunct="1">
              <a:buClrTx/>
            </a:pPr>
            <a:endParaRPr lang="zh-CN" altLang="en-US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42" name="Flowchart: Document 131"/>
          <p:cNvSpPr/>
          <p:nvPr/>
        </p:nvSpPr>
        <p:spPr>
          <a:xfrm>
            <a:off x="10215918" y="4994420"/>
            <a:ext cx="4032448" cy="4599884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Cube: …</a:t>
            </a:r>
          </a:p>
          <a:p>
            <a:pPr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Fact Table: …</a:t>
            </a:r>
          </a:p>
          <a:p>
            <a:pPr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Dimensions: …</a:t>
            </a:r>
          </a:p>
          <a:p>
            <a:pPr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Measures: …</a:t>
            </a:r>
          </a:p>
          <a:p>
            <a:pPr hangingPunct="1">
              <a:buClrTx/>
            </a:pPr>
            <a:r>
              <a:rPr lang="en-US" altLang="zh-CN" dirty="0">
                <a:solidFill>
                  <a:sysClr val="windowText" lastClr="000000"/>
                </a:solidFill>
                <a:uFillTx/>
              </a:rPr>
              <a:t>Storage(HBase): …</a:t>
            </a:r>
            <a:endParaRPr lang="zh-CN" altLang="en-US" dirty="0">
              <a:solidFill>
                <a:sysClr val="windowText" lastClr="000000"/>
              </a:solidFill>
              <a:uFillTx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807590" y="4832547"/>
            <a:ext cx="5184576" cy="4896542"/>
            <a:chOff x="467544" y="2283206"/>
            <a:chExt cx="2592288" cy="2448271"/>
          </a:xfrm>
        </p:grpSpPr>
        <p:sp>
          <p:nvSpPr>
            <p:cNvPr id="44" name="Flowchart: Magnetic Disk 130"/>
            <p:cNvSpPr/>
            <p:nvPr/>
          </p:nvSpPr>
          <p:spPr>
            <a:xfrm>
              <a:off x="467544" y="2283206"/>
              <a:ext cx="2592288" cy="2448271"/>
            </a:xfrm>
            <a:prstGeom prst="flowChartMagneticDisk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endParaRPr lang="zh-CN" altLang="en-US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54605" y="3595193"/>
              <a:ext cx="618166" cy="32741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Fact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70177" y="4087072"/>
              <a:ext cx="618166" cy="32741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Dim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7744" y="4087072"/>
              <a:ext cx="618166" cy="32741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Dim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54606" y="2873933"/>
              <a:ext cx="618166" cy="32741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Dim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cxnSp>
          <p:nvCxnSpPr>
            <p:cNvPr id="49" name="Elbow Connector 48"/>
            <p:cNvCxnSpPr>
              <a:stCxn id="45" idx="1"/>
              <a:endCxn id="46" idx="0"/>
            </p:cNvCxnSpPr>
            <p:nvPr/>
          </p:nvCxnSpPr>
          <p:spPr>
            <a:xfrm rot="10800000" flipV="1">
              <a:off x="979261" y="3758898"/>
              <a:ext cx="475345" cy="32817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5" idx="3"/>
              <a:endCxn id="47" idx="0"/>
            </p:cNvCxnSpPr>
            <p:nvPr/>
          </p:nvCxnSpPr>
          <p:spPr>
            <a:xfrm>
              <a:off x="2072771" y="3758899"/>
              <a:ext cx="504056" cy="32817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5" idx="0"/>
              <a:endCxn id="48" idx="2"/>
            </p:cNvCxnSpPr>
            <p:nvPr/>
          </p:nvCxnSpPr>
          <p:spPr>
            <a:xfrm flipV="1">
              <a:off x="1763688" y="3201344"/>
              <a:ext cx="1" cy="3938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122928" y="10029835"/>
            <a:ext cx="2553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1">
              <a:buClrTx/>
            </a:pPr>
            <a:r>
              <a:rPr lang="en-US" altLang="zh-CN" i="1" u="sng" dirty="0">
                <a:solidFill>
                  <a:sysClr val="windowText" lastClr="000000"/>
                </a:solidFill>
                <a:uFillTx/>
              </a:rPr>
              <a:t>Source</a:t>
            </a:r>
          </a:p>
          <a:p>
            <a:pPr algn="ctr" hangingPunct="1">
              <a:buClrTx/>
            </a:pPr>
            <a:r>
              <a:rPr lang="en-US" altLang="zh-CN" b="1" dirty="0">
                <a:solidFill>
                  <a:sysClr val="windowText" lastClr="000000"/>
                </a:solidFill>
                <a:uFillTx/>
              </a:rPr>
              <a:t>Star Schema</a:t>
            </a:r>
            <a:endParaRPr lang="zh-CN" altLang="en-US" b="1" dirty="0">
              <a:solidFill>
                <a:sysClr val="windowText" lastClr="000000"/>
              </a:solidFill>
              <a:uFillTx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472502" y="6473492"/>
            <a:ext cx="1296144" cy="1728784"/>
            <a:chOff x="6516216" y="2913851"/>
            <a:chExt cx="648072" cy="864392"/>
          </a:xfrm>
        </p:grpSpPr>
        <p:sp>
          <p:nvSpPr>
            <p:cNvPr id="54" name="Rectangle 53"/>
            <p:cNvSpPr/>
            <p:nvPr/>
          </p:nvSpPr>
          <p:spPr>
            <a:xfrm>
              <a:off x="6516216" y="2913851"/>
              <a:ext cx="648072" cy="2874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row A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516216" y="3201344"/>
              <a:ext cx="648072" cy="2874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row B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516216" y="3492966"/>
              <a:ext cx="648072" cy="28527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row C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17195213" y="5709355"/>
            <a:ext cx="2243210" cy="34312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b"/>
          <a:lstStyle/>
          <a:p>
            <a:pPr hangingPunct="1">
              <a:lnSpc>
                <a:spcPts val="2400"/>
              </a:lnSpc>
              <a:buClrTx/>
            </a:pPr>
            <a:r>
              <a:rPr lang="en-US" altLang="zh-CN" sz="2000" b="1" dirty="0">
                <a:solidFill>
                  <a:sysClr val="windowText" lastClr="000000"/>
                </a:solidFill>
                <a:uFillTx/>
              </a:rPr>
              <a:t>Column Family</a:t>
            </a:r>
            <a:endParaRPr lang="zh-CN" altLang="en-US" sz="2000" b="1" dirty="0">
              <a:solidFill>
                <a:sysClr val="windowText" lastClr="000000"/>
              </a:solidFill>
              <a:uFillTx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7621780" y="6471578"/>
            <a:ext cx="1296144" cy="1728784"/>
            <a:chOff x="6516216" y="2913851"/>
            <a:chExt cx="648072" cy="864392"/>
          </a:xfrm>
        </p:grpSpPr>
        <p:sp>
          <p:nvSpPr>
            <p:cNvPr id="59" name="Rectangle 58"/>
            <p:cNvSpPr/>
            <p:nvPr/>
          </p:nvSpPr>
          <p:spPr>
            <a:xfrm>
              <a:off x="6516216" y="2913851"/>
              <a:ext cx="648072" cy="2874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Val 1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516216" y="3201344"/>
              <a:ext cx="648072" cy="2874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Val 2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16216" y="3492966"/>
              <a:ext cx="648072" cy="2852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hangingPunct="1">
                <a:buClrTx/>
              </a:pPr>
              <a:r>
                <a:rPr lang="en-US" altLang="zh-CN" sz="2800" dirty="0">
                  <a:solidFill>
                    <a:sysClr val="windowText" lastClr="000000"/>
                  </a:solidFill>
                  <a:uFillTx/>
                </a:rPr>
                <a:t>Val 3</a:t>
              </a:r>
              <a:endParaRPr lang="zh-CN" altLang="en-US" sz="2800" dirty="0">
                <a:solidFill>
                  <a:sysClr val="windowText" lastClr="000000"/>
                </a:solidFill>
                <a:uFillTx/>
              </a:endParaRPr>
            </a:p>
          </p:txBody>
        </p:sp>
      </p:grpSp>
      <p:cxnSp>
        <p:nvCxnSpPr>
          <p:cNvPr id="62" name="Straight Arrow Connector 61"/>
          <p:cNvCxnSpPr>
            <a:stCxn id="54" idx="3"/>
            <a:endCxn id="59" idx="1"/>
          </p:cNvCxnSpPr>
          <p:nvPr/>
        </p:nvCxnSpPr>
        <p:spPr>
          <a:xfrm flipV="1">
            <a:off x="16768647" y="6759073"/>
            <a:ext cx="853134" cy="1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60" idx="1"/>
          </p:cNvCxnSpPr>
          <p:nvPr/>
        </p:nvCxnSpPr>
        <p:spPr>
          <a:xfrm flipV="1">
            <a:off x="16768647" y="7334059"/>
            <a:ext cx="853134" cy="1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6" idx="3"/>
            <a:endCxn id="61" idx="1"/>
          </p:cNvCxnSpPr>
          <p:nvPr/>
        </p:nvCxnSpPr>
        <p:spPr>
          <a:xfrm flipV="1">
            <a:off x="16768647" y="7915087"/>
            <a:ext cx="853134" cy="1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472502" y="59045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buClrTx/>
            </a:pPr>
            <a:r>
              <a:rPr lang="en-US" altLang="zh-CN" sz="2000" b="1" dirty="0">
                <a:solidFill>
                  <a:sysClr val="windowText" lastClr="000000"/>
                </a:solidFill>
                <a:uFillTx/>
              </a:rPr>
              <a:t>Row Key</a:t>
            </a:r>
            <a:endParaRPr lang="zh-CN" altLang="en-US" sz="2000" b="1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674817" y="5931146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buClrTx/>
            </a:pPr>
            <a:r>
              <a:rPr lang="en-US" altLang="zh-CN" sz="2000" b="1" dirty="0">
                <a:solidFill>
                  <a:sysClr val="windowText" lastClr="000000"/>
                </a:solidFill>
                <a:uFillTx/>
              </a:rPr>
              <a:t>Column</a:t>
            </a:r>
            <a:endParaRPr lang="zh-CN" altLang="en-US" sz="2000" b="1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060894" y="10029831"/>
            <a:ext cx="2953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1">
              <a:buClrTx/>
            </a:pPr>
            <a:r>
              <a:rPr lang="en-US" altLang="zh-CN" i="1" u="sng" dirty="0">
                <a:solidFill>
                  <a:sysClr val="windowText" lastClr="000000"/>
                </a:solidFill>
                <a:uFillTx/>
              </a:rPr>
              <a:t>Target </a:t>
            </a:r>
          </a:p>
          <a:p>
            <a:pPr algn="ctr" hangingPunct="1">
              <a:buClrTx/>
            </a:pPr>
            <a:r>
              <a:rPr lang="en-US" altLang="zh-CN" b="1" dirty="0" err="1">
                <a:solidFill>
                  <a:sysClr val="windowText" lastClr="000000"/>
                </a:solidFill>
                <a:uFillTx/>
              </a:rPr>
              <a:t>HBase</a:t>
            </a:r>
            <a:r>
              <a:rPr lang="en-US" altLang="zh-CN" b="1" dirty="0">
                <a:solidFill>
                  <a:sysClr val="windowText" lastClr="000000"/>
                </a:solidFill>
                <a:uFillTx/>
              </a:rPr>
              <a:t> Storage</a:t>
            </a:r>
            <a:endParaRPr lang="zh-CN" altLang="en-US" b="1" dirty="0">
              <a:solidFill>
                <a:sysClr val="windowText" lastClr="000000"/>
              </a:solidFill>
              <a:uFillTx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175776" y="10026352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1">
              <a:buClrTx/>
            </a:pPr>
            <a:r>
              <a:rPr lang="en-US" altLang="zh-CN" i="1" u="sng" dirty="0">
                <a:solidFill>
                  <a:sysClr val="windowText" lastClr="000000"/>
                </a:solidFill>
                <a:uFillTx/>
              </a:rPr>
              <a:t>Mapping</a:t>
            </a:r>
          </a:p>
          <a:p>
            <a:pPr algn="ctr" hangingPunct="1">
              <a:buClrTx/>
            </a:pPr>
            <a:r>
              <a:rPr lang="en-US" altLang="zh-CN" b="1" dirty="0">
                <a:solidFill>
                  <a:sysClr val="windowText" lastClr="000000"/>
                </a:solidFill>
                <a:uFillTx/>
              </a:rPr>
              <a:t>Cube Metadata</a:t>
            </a:r>
            <a:endParaRPr lang="zh-CN" altLang="en-US" b="1" dirty="0">
              <a:solidFill>
                <a:sysClr val="windowText" lastClr="000000"/>
              </a:solidFill>
              <a:uFillTx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9599712" y="2969568"/>
            <a:ext cx="0" cy="936104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png-08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69" y="2969569"/>
            <a:ext cx="1273486" cy="1273486"/>
          </a:xfrm>
          <a:prstGeom prst="rect">
            <a:avLst/>
          </a:prstGeom>
        </p:spPr>
      </p:pic>
      <p:pic>
        <p:nvPicPr>
          <p:cNvPr id="71" name="Picture 70" descr="png-08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92" y="2969568"/>
            <a:ext cx="1296144" cy="129614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14784288" y="2969568"/>
            <a:ext cx="0" cy="936104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png-08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400" y="2969568"/>
            <a:ext cx="1155344" cy="115534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999312" y="325760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dirty="0">
                <a:solidFill>
                  <a:sysClr val="windowText" lastClr="000000"/>
                </a:solidFill>
                <a:uFillTx/>
              </a:rPr>
              <a:t>End User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183888" y="325760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dirty="0">
                <a:solidFill>
                  <a:sysClr val="windowText" lastClr="000000"/>
                </a:solidFill>
                <a:uFillTx/>
              </a:rPr>
              <a:t>Cube Modeler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088544" y="325760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ClrTx/>
            </a:pPr>
            <a:r>
              <a:rPr lang="en-US" dirty="0">
                <a:solidFill>
                  <a:sysClr val="windowText" lastClr="000000"/>
                </a:solidFill>
                <a:uFillTx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412144984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自定义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2585F"/>
      </a:hlink>
      <a:folHlink>
        <a:srgbClr val="0432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15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1549</Words>
  <Application>Microsoft Office PowerPoint</Application>
  <PresentationFormat>自定义</PresentationFormat>
  <Paragraphs>314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Gill Sans</vt:lpstr>
      <vt:lpstr>ＭＳ Ｐゴシック</vt:lpstr>
      <vt:lpstr>Source Sans Pro</vt:lpstr>
      <vt:lpstr>Source Sans Pro Light</vt:lpstr>
      <vt:lpstr>Source Sans Pro Semibold</vt:lpstr>
      <vt:lpstr>ヒラギノ角ゴ ProN W3</vt:lpstr>
      <vt:lpstr>宋体</vt:lpstr>
      <vt:lpstr>Arial</vt:lpstr>
      <vt:lpstr>Calibri</vt:lpstr>
      <vt:lpstr>Calibri Light</vt:lpstr>
      <vt:lpstr>Microsoft Sans Serif</vt:lpstr>
      <vt:lpstr>Tahoma</vt:lpstr>
      <vt:lpstr>Times New Roman</vt:lpstr>
      <vt:lpstr>Wingdings</vt:lpstr>
      <vt:lpstr>White</vt:lpstr>
      <vt:lpstr>Office 主题​​</vt:lpstr>
      <vt:lpstr>1_Office 主题​​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liyang.gmt8@gmail.com</cp:lastModifiedBy>
  <cp:revision>146</cp:revision>
  <dcterms:modified xsi:type="dcterms:W3CDTF">2016-11-03T11:47:18Z</dcterms:modified>
</cp:coreProperties>
</file>